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8" r:id="rId18"/>
    <p:sldId id="272" r:id="rId19"/>
    <p:sldId id="273" r:id="rId20"/>
    <p:sldId id="275" r:id="rId21"/>
    <p:sldId id="274" r:id="rId22"/>
    <p:sldId id="276" r:id="rId23"/>
    <p:sldId id="277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C00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B9D769-CF1C-42A4-8BEC-0F6246DDAF77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A5EE77-EC47-460D-9B73-CC9BDAF2D38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5EE77-EC47-460D-9B73-CC9BDAF2D38C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4865BFD-A1D6-49A8-AD7D-FCE04C0C9612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B544409-19F8-4FD9-8A50-02F9FF23C0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4865BFD-A1D6-49A8-AD7D-FCE04C0C9612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B544409-19F8-4FD9-8A50-02F9FF23C06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4865BFD-A1D6-49A8-AD7D-FCE04C0C9612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B544409-19F8-4FD9-8A50-02F9FF23C0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65BFD-A1D6-49A8-AD7D-FCE04C0C9612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44409-19F8-4FD9-8A50-02F9FF23C06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65BFD-A1D6-49A8-AD7D-FCE04C0C9612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44409-19F8-4FD9-8A50-02F9FF23C06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4865BFD-A1D6-49A8-AD7D-FCE04C0C9612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544409-19F8-4FD9-8A50-02F9FF23C06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65BFD-A1D6-49A8-AD7D-FCE04C0C9612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44409-19F8-4FD9-8A50-02F9FF23C0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4865BFD-A1D6-49A8-AD7D-FCE04C0C9612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B544409-19F8-4FD9-8A50-02F9FF23C06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4865BFD-A1D6-49A8-AD7D-FCE04C0C9612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544409-19F8-4FD9-8A50-02F9FF23C06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65BFD-A1D6-49A8-AD7D-FCE04C0C9612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44409-19F8-4FD9-8A50-02F9FF23C0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65BFD-A1D6-49A8-AD7D-FCE04C0C9612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44409-19F8-4FD9-8A50-02F9FF23C0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4865BFD-A1D6-49A8-AD7D-FCE04C0C9612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B544409-19F8-4FD9-8A50-02F9FF23C06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19%2019%20Track%2019.wma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7" Type="http://schemas.openxmlformats.org/officeDocument/2006/relationships/slide" Target="slide23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2.xml"/><Relationship Id="rId5" Type="http://schemas.openxmlformats.org/officeDocument/2006/relationships/slide" Target="slide20.xml"/><Relationship Id="rId4" Type="http://schemas.openxmlformats.org/officeDocument/2006/relationships/slide" Target="slide2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32656"/>
            <a:ext cx="6172200" cy="1894362"/>
          </a:xfrm>
        </p:spPr>
        <p:txBody>
          <a:bodyPr>
            <a:normAutofit/>
          </a:bodyPr>
          <a:lstStyle/>
          <a:p>
            <a:pPr algn="ctr"/>
            <a:r>
              <a:rPr lang="fa-IR" sz="7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zuka Gothic Pr6N EL" pitchFamily="34" charset="-128"/>
                <a:ea typeface="Kozuka Gothic Pr6N EL" pitchFamily="34" charset="-128"/>
                <a:cs typeface="MRT_Diwani Normal" pitchFamily="2" charset="-78"/>
              </a:rPr>
              <a:t>بسم الله الرحمن الرحیم</a:t>
            </a:r>
            <a:endParaRPr lang="en-US" sz="72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zuka Gothic Pr6N EL" pitchFamily="34" charset="-128"/>
              <a:ea typeface="Kozuka Gothic Pr6N EL" pitchFamily="34" charset="-128"/>
              <a:cs typeface="MRT_Diwani Normal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کاری از : زهرا حجت الاسلامی </a:t>
            </a:r>
          </a:p>
          <a:p>
            <a:pPr algn="r"/>
            <a:r>
              <a:rPr lang="fa-IR" sz="3200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دبیر مربوطه:سرکار خانم بیرجندی</a:t>
            </a:r>
            <a:endParaRPr lang="en-US" sz="3200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  <p:pic>
        <p:nvPicPr>
          <p:cNvPr id="4" name="19 19 Track 19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67544" y="26064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 rot="20244434">
            <a:off x="540845" y="2530463"/>
            <a:ext cx="7467600" cy="74868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fa-IR" sz="8000" b="1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Faten" pitchFamily="2" charset="-78"/>
              </a:rPr>
              <a:t>امنیت و تهدید</a:t>
            </a:r>
            <a:endParaRPr lang="en-US" sz="8000" b="1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Faten" pitchFamily="2" charset="-78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467600" cy="1143000"/>
          </a:xfrm>
        </p:spPr>
        <p:txBody>
          <a:bodyPr>
            <a:noAutofit/>
          </a:bodyPr>
          <a:lstStyle/>
          <a:p>
            <a:pPr algn="ctr"/>
            <a:r>
              <a:rPr lang="fa-IR" sz="4800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امنیت</a:t>
            </a:r>
            <a:r>
              <a:rPr lang="fa-IR" sz="4800" dirty="0" smtClean="0"/>
              <a:t> 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467600" cy="4873752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fa-IR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امنیت از مهم ترین نیازهای فطری و ضروری انسان است . </a:t>
            </a:r>
          </a:p>
          <a:p>
            <a:pPr algn="r">
              <a:buNone/>
            </a:pPr>
            <a:r>
              <a:rPr lang="fa-IR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نیاز مشترک انسان ها به امنیت بوده است.</a:t>
            </a:r>
            <a:endParaRPr lang="en-US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543800" cy="1143000"/>
          </a:xfrm>
        </p:spPr>
        <p:txBody>
          <a:bodyPr>
            <a:normAutofit/>
          </a:bodyPr>
          <a:lstStyle/>
          <a:p>
            <a:pPr algn="ctr"/>
            <a:r>
              <a:rPr lang="fa-IR" sz="4800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فعالیت ها</a:t>
            </a:r>
            <a:endParaRPr lang="en-US" sz="4800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چرا در گذشته مردم یک روستا یا یک شهر در قلعه ای بزرگ زندگی می کردند؟چرا آنان اطراف شهر خود برج و دیوار می کشیدند؟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چون مانع نفوذ دشمن به حریم شخصی خود شوند.</a:t>
            </a:r>
            <a:endParaRPr lang="en-US" sz="28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algn="r">
              <a:buNone/>
            </a:pP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چرا انسان های نخستین،غارها را به عنوان اولین محل زندگی خود انتخاب کردند؟ 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زیرا از خود در برابر حوادث طبیعی و حیوانات محافظت کنند.</a:t>
            </a:r>
            <a:endParaRPr lang="en-US" sz="28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algn="ctr"/>
            <a:r>
              <a:rPr lang="fa-IR" sz="2800" dirty="0" smtClean="0"/>
              <a:t>فعالیت 2</a:t>
            </a:r>
            <a:endParaRPr lang="en-US" sz="28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fa-IR" sz="2800" dirty="0" smtClean="0"/>
              <a:t>فعالیت 1</a:t>
            </a:r>
            <a:endParaRPr lang="en-US" sz="2800" dirty="0"/>
          </a:p>
        </p:txBody>
      </p:sp>
      <p:pic>
        <p:nvPicPr>
          <p:cNvPr id="7" name="Picture 6" descr="1256_311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5373216"/>
            <a:ext cx="1484784" cy="1484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allAtOnce" animBg="1"/>
      <p:bldP spid="6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موقعیت (1)</a:t>
            </a:r>
            <a:endParaRPr lang="en-US" sz="4800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>
              <a:buNone/>
            </a:pP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برای ایجاد امنیت بیشتر در منزل مسکونیتان چه راهکارهایی پیشنهاد            می کنید؟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دوربین مدار بسته - آیفون تصویری-درب های ضدسرقط و...</a:t>
            </a:r>
            <a:endParaRPr lang="en-US" sz="28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موقعیت (2)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1556792"/>
            <a:ext cx="7467600" cy="4873752"/>
          </a:xfrm>
        </p:spPr>
        <p:txBody>
          <a:bodyPr/>
          <a:lstStyle/>
          <a:p>
            <a:pPr algn="r">
              <a:buNone/>
            </a:pPr>
            <a:r>
              <a:rPr lang="fa-I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برای ایجاد امنیت در مدرسه چه اقداماتی را باید انجام داد؟</a:t>
            </a:r>
            <a:r>
              <a:rPr lang="fa-I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 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کپسول آتشنشانی-جعبه کمک های اولیه-نگهبان-دوربین مدار بسته و...</a:t>
            </a:r>
            <a:endParaRPr lang="en-US" sz="28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موقعیت (3)</a:t>
            </a:r>
            <a:endParaRPr 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اگر پلیس راهنمایی و رانندگی و پلیس انتظامی یا کلانتری ها در جامعه حضور نداشته باشند!.اگر روزی نیروهای مسلّح کشور از مرزهای آبی،خشکی و هوایی کشورمان مراقبت نکنند!چه اتفاقاتی را پیشبینی می کنید؟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هرج و مرج ایجاد می شود ونظم جامعه برهم می خورد.</a:t>
            </a:r>
            <a:endParaRPr lang="en-US" sz="28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مفهوم امنیت</a:t>
            </a:r>
            <a:endParaRPr lang="en-US" sz="4800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در ساده ترین تعریف امنیت یعنی دور بودن از خطراتی که علیه منافع مادی(جان،مال،سرزمین و...) و ارزش های معنوی(دین،فرهنگ،اعتقادات و...) ما وجود دارد.</a:t>
            </a:r>
            <a:endParaRPr lang="en-US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4800" b="1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فعالیت</a:t>
            </a:r>
            <a:endParaRPr lang="en-US" b="1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7467600" cy="4873752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fa-IR" sz="3200" b="1" dirty="0" smtClean="0">
                <a:cs typeface="MRT_Talat" pitchFamily="2" charset="-78"/>
              </a:rPr>
              <a:t>اگر در کشور امنیت برقرار باشد،چه آثار مثبتی در پی خواهد داشت؟</a:t>
            </a:r>
          </a:p>
          <a:p>
            <a:pPr algn="r">
              <a:buNone/>
            </a:pPr>
            <a:r>
              <a:rPr lang="fa-IR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پیشرفت اقتصادی کشور-برقراری امنیت ملّی-افزایش قدرت نظامی </a:t>
            </a:r>
            <a:endParaRPr lang="en-US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b="1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بیشتر بدانید</a:t>
            </a:r>
            <a:endParaRPr lang="en-US" sz="4800" b="1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220072" y="3501008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Farah Medium" pitchFamily="2" charset="-78"/>
              </a:rPr>
              <a:t>انواع امنیت ها</a:t>
            </a:r>
            <a:endParaRPr lang="en-US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Farah Medium" pitchFamily="2" charset="-78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3923928" y="3789040"/>
            <a:ext cx="1296144" cy="0"/>
          </a:xfrm>
          <a:prstGeom prst="straightConnector1">
            <a:avLst/>
          </a:prstGeom>
          <a:ln>
            <a:solidFill>
              <a:schemeClr val="accent1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043608" y="2780928"/>
            <a:ext cx="32403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fa-IR" sz="2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  <a:hlinkClick r:id="rId2" action="ppaction://hlinksldjump"/>
              </a:rPr>
              <a:t>1-امنیت ملّی</a:t>
            </a:r>
            <a:endParaRPr lang="fa-IR" sz="2400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  <a:p>
            <a:pPr lvl="1" algn="ctr"/>
            <a:r>
              <a:rPr lang="fa-IR" sz="2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  <a:hlinkClick r:id="rId3" action="ppaction://hlinksldjump"/>
              </a:rPr>
              <a:t>2-امنیت سیاسی</a:t>
            </a:r>
            <a:endParaRPr lang="fa-IR" sz="2400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  <a:p>
            <a:pPr lvl="1" algn="ctr"/>
            <a:r>
              <a:rPr lang="fa-IR" sz="2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  <a:hlinkClick r:id="rId4" action="ppaction://hlinksldjump"/>
              </a:rPr>
              <a:t>3-منیت اقتصادی</a:t>
            </a:r>
            <a:endParaRPr lang="fa-IR" sz="2400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  <a:p>
            <a:pPr lvl="1" algn="ctr"/>
            <a:r>
              <a:rPr lang="fa-IR" sz="2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  <a:hlinkClick r:id="rId5" action="ppaction://hlinksldjump"/>
              </a:rPr>
              <a:t>4-امنیت نظامی</a:t>
            </a:r>
            <a:endParaRPr lang="fa-IR" sz="2400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  <a:p>
            <a:pPr lvl="1" algn="ctr"/>
            <a:r>
              <a:rPr lang="fa-IR" sz="2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  <a:hlinkClick r:id="rId6" action="ppaction://hlinksldjump"/>
              </a:rPr>
              <a:t>5-امنیت اجتماعی و فرهنگی</a:t>
            </a:r>
            <a:r>
              <a:rPr lang="fa-IR" sz="2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 </a:t>
            </a:r>
          </a:p>
          <a:p>
            <a:pPr lvl="1" algn="ctr"/>
            <a:r>
              <a:rPr lang="fa-IR" sz="2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  <a:hlinkClick r:id="rId7" action="ppaction://hlinksldjump"/>
              </a:rPr>
              <a:t>6-امنیت زیست محیطی</a:t>
            </a:r>
            <a:endParaRPr lang="en-US" sz="24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1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b="1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مفهوم تهدید</a:t>
            </a:r>
            <a:endParaRPr lang="en-US" sz="4800" b="1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در ساده ترین تعریف،تهدید وضعیتی است که امنیت ما را به خطر می اندازد.</a:t>
            </a:r>
            <a:endParaRPr lang="en-US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059832" y="1844824"/>
            <a:ext cx="1835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200" dirty="0" smtClean="0">
                <a:cs typeface="MRT_Farah Italic" pitchFamily="2" charset="-78"/>
              </a:rPr>
              <a:t>تهدید</a:t>
            </a:r>
            <a:endParaRPr lang="en-US" sz="2800" dirty="0">
              <a:cs typeface="MRT_Farah Italic" pitchFamily="2" charset="-78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2771800" y="2636912"/>
            <a:ext cx="576064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835696" y="3356992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200" b="1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طبیعی</a:t>
            </a:r>
            <a:endParaRPr lang="en-US" sz="3200" b="1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4427984" y="2708920"/>
            <a:ext cx="432048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6" name="Right Bracket 15"/>
          <p:cNvSpPr/>
          <p:nvPr/>
        </p:nvSpPr>
        <p:spPr>
          <a:xfrm>
            <a:off x="2843808" y="4365104"/>
            <a:ext cx="144016" cy="720080"/>
          </a:xfrm>
          <a:prstGeom prst="rightBracket">
            <a:avLst/>
          </a:prstGeom>
          <a:ln w="57150">
            <a:solidFill>
              <a:srgbClr val="13C00A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11560" y="4509120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solidFill>
                  <a:schemeClr val="accent1">
                    <a:lumMod val="50000"/>
                  </a:schemeClr>
                </a:solidFill>
                <a:cs typeface="MRT_Talat" pitchFamily="2" charset="-78"/>
              </a:rPr>
              <a:t>زلزله،سیل،طوفان و...</a:t>
            </a:r>
            <a:endParaRPr lang="en-US" sz="2400" dirty="0">
              <a:solidFill>
                <a:schemeClr val="accent1">
                  <a:lumMod val="50000"/>
                </a:schemeClr>
              </a:solidFill>
              <a:cs typeface="MRT_Talat" pitchFamily="2" charset="-78"/>
            </a:endParaRPr>
          </a:p>
        </p:txBody>
      </p:sp>
      <p:sp>
        <p:nvSpPr>
          <p:cNvPr id="18" name="Left Bracket 17"/>
          <p:cNvSpPr/>
          <p:nvPr/>
        </p:nvSpPr>
        <p:spPr>
          <a:xfrm>
            <a:off x="755576" y="4293096"/>
            <a:ext cx="144016" cy="792088"/>
          </a:xfrm>
          <a:prstGeom prst="leftBracket">
            <a:avLst/>
          </a:prstGeom>
          <a:ln w="57150">
            <a:solidFill>
              <a:srgbClr val="13C00A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4932040" y="3501008"/>
            <a:ext cx="936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200" b="1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انسانی</a:t>
            </a:r>
            <a:endParaRPr lang="en-US" sz="3200" b="1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  <p:sp>
        <p:nvSpPr>
          <p:cNvPr id="14" name="Right Bracket 13"/>
          <p:cNvSpPr/>
          <p:nvPr/>
        </p:nvSpPr>
        <p:spPr>
          <a:xfrm>
            <a:off x="5940152" y="4293096"/>
            <a:ext cx="216024" cy="792088"/>
          </a:xfrm>
          <a:prstGeom prst="rightBracket">
            <a:avLst/>
          </a:prstGeom>
          <a:ln w="57150">
            <a:solidFill>
              <a:srgbClr val="13C00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Left Bracket 14"/>
          <p:cNvSpPr/>
          <p:nvPr/>
        </p:nvSpPr>
        <p:spPr>
          <a:xfrm>
            <a:off x="4572000" y="4221088"/>
            <a:ext cx="216024" cy="864096"/>
          </a:xfrm>
          <a:prstGeom prst="leftBracket">
            <a:avLst/>
          </a:prstGeom>
          <a:ln w="57150">
            <a:solidFill>
              <a:srgbClr val="13C00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4788024" y="4437112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سخت و نرم</a:t>
            </a:r>
            <a:endParaRPr lang="en-US" sz="24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10" grpId="0" build="p"/>
      <p:bldP spid="16" grpId="0" animBg="1"/>
      <p:bldP spid="17" grpId="0" build="p"/>
      <p:bldP spid="18" grpId="0" animBg="1"/>
      <p:bldP spid="12" grpId="0" build="p"/>
      <p:bldP spid="14" grpId="0" animBg="1"/>
      <p:bldP spid="15" grpId="0" animBg="1"/>
      <p:bldP spid="1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b="1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تهدید سخت</a:t>
            </a:r>
            <a:endParaRPr lang="en-US" sz="4800" b="1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اگر کشوری،کشور دیگر راتهدید به حمله نظامی کند،در این حالت    می گوییم تهدید از نوع سخت است.</a:t>
            </a:r>
            <a:endParaRPr lang="en-US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b="1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تهدید نرم</a:t>
            </a:r>
            <a:endParaRPr lang="en-US" sz="4800" b="1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اگر ارزش ها و باورهای و اعتقادات یک جامعه هدف قرار گیرند،  می گوییم تهدید از نوع نرم است.</a:t>
            </a:r>
          </a:p>
          <a:p>
            <a:pPr algn="r">
              <a:buNone/>
            </a:pPr>
            <a:r>
              <a:rPr lang="fa-IR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تهدیدات نرم با این هدف صورت میگیرند که یک ملت از       ارزش های خود دست بردارند و به ارزش های دیگران تمایل پیدا کنند.</a:t>
            </a:r>
            <a:endParaRPr lang="en-US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b="1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هدف تهدید</a:t>
            </a:r>
            <a:endParaRPr lang="en-US" sz="4800" b="1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هدف تهدید از بین بردن امنیت است.</a:t>
            </a:r>
          </a:p>
          <a:p>
            <a:pPr algn="r">
              <a:buNone/>
            </a:pPr>
            <a:r>
              <a:rPr lang="fa-IR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درواقع تهدید برای تأثیر گذاشتن بر اراده،اعتقادات و افکار دیگران به منظور تسلیم کردن آنها در برابر خواست تهدید کنندگان است.</a:t>
            </a:r>
            <a:endParaRPr lang="en-US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b="1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نکته</a:t>
            </a:r>
            <a:endParaRPr lang="en-US" sz="4800" b="1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همه تهدیدها از یک نوع و یک جنس نیستند.</a:t>
            </a:r>
            <a:endParaRPr lang="en-US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6000" b="1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Akbar" pitchFamily="82" charset="-78"/>
              </a:rPr>
              <a:t>با تشکّر از توجّه شما</a:t>
            </a:r>
            <a:endParaRPr lang="en-US" sz="6000" b="1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Akbar" pitchFamily="8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2492896"/>
            <a:ext cx="7241232" cy="182081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fa-IR" sz="199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Poster_18" pitchFamily="2" charset="-78"/>
              </a:rPr>
              <a:t>پایان</a:t>
            </a:r>
            <a:endParaRPr lang="en-US" sz="199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Poster_18" pitchFamily="2" charset="-78"/>
            </a:endParaRPr>
          </a:p>
        </p:txBody>
      </p:sp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b="1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امنیت ملّی</a:t>
            </a:r>
            <a:endParaRPr lang="en-US" sz="4800" b="1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توانایی یک ملت برای حفاظت از ارزش های حیاتی خود در مقابل تهدیدات خارجی.</a:t>
            </a:r>
            <a:endParaRPr lang="en-US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  <p:cxnSp>
        <p:nvCxnSpPr>
          <p:cNvPr id="5" name="Straight Arrow Connector 4">
            <a:hlinkClick r:id="rId2" action="ppaction://hlinksldjump"/>
          </p:cNvPr>
          <p:cNvCxnSpPr/>
          <p:nvPr/>
        </p:nvCxnSpPr>
        <p:spPr>
          <a:xfrm flipH="1">
            <a:off x="1763688" y="5661248"/>
            <a:ext cx="1152128" cy="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b="1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امنیت سیاسی</a:t>
            </a:r>
            <a:endParaRPr lang="en-US" sz="4800" b="1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وجود آرامش سیاسی در حکومت،دولت و نهادهای سیاسی جهت تعیین سرنوشت خود و جلوگیری از نفوذ و دخالت بیگانگان در امور کشور.</a:t>
            </a:r>
            <a:endParaRPr lang="en-US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  <p:cxnSp>
        <p:nvCxnSpPr>
          <p:cNvPr id="4" name="Straight Arrow Connector 3">
            <a:hlinkClick r:id="rId2" action="ppaction://hlinksldjump"/>
          </p:cNvPr>
          <p:cNvCxnSpPr/>
          <p:nvPr/>
        </p:nvCxnSpPr>
        <p:spPr>
          <a:xfrm flipH="1">
            <a:off x="1763688" y="5661248"/>
            <a:ext cx="1152128" cy="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b="1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امنیت نظامی</a:t>
            </a:r>
            <a:endParaRPr lang="en-US" sz="4800" b="1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دارا بودن قدرت دفاعی و تهاجمی در برابرهجوم بیگانگان،به عبارت دیگر نوان پاسداری و دفاع مردم یک کشور از سرزمین خود که به وسیله نیروهای نظامی و ابزارهای دفاعی امکان پذیر است،امنیت نظامی نام دارد.  </a:t>
            </a:r>
            <a:endParaRPr lang="en-US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1763688" y="5661248"/>
            <a:ext cx="1152128" cy="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b="1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امنیت اقتصادی</a:t>
            </a:r>
            <a:endParaRPr lang="en-US" sz="4800" b="1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دارا بودن ثبات اقتصادی،تولید انبوه،صادرات کافی،کافی بودن منابع مالی،تأمین رفاه اقتصادی و معیشت مردم و...ازعلائم امنیت   اقتصادی است.</a:t>
            </a:r>
            <a:endParaRPr lang="en-US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  <p:cxnSp>
        <p:nvCxnSpPr>
          <p:cNvPr id="4" name="Straight Arrow Connector 3">
            <a:hlinkClick r:id="rId2" action="ppaction://hlinksldjump"/>
          </p:cNvPr>
          <p:cNvCxnSpPr/>
          <p:nvPr/>
        </p:nvCxnSpPr>
        <p:spPr>
          <a:xfrm flipH="1">
            <a:off x="1763688" y="5661248"/>
            <a:ext cx="1152128" cy="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b="1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امنیت اجتماعی و فرهنگی</a:t>
            </a:r>
            <a:endParaRPr lang="en-US" sz="4800" b="1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توانایی یک ملّت برای حفظ الگوهای اجتماعی و فرهنگی خود مثل زبان و ادب،مذهب،آداب و رسوم،نوع پوشش و...</a:t>
            </a:r>
            <a:endParaRPr lang="en-US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  <p:cxnSp>
        <p:nvCxnSpPr>
          <p:cNvPr id="4" name="Straight Arrow Connector 3">
            <a:hlinkClick r:id="rId2" action="ppaction://hlinksldjump"/>
          </p:cNvPr>
          <p:cNvCxnSpPr/>
          <p:nvPr/>
        </p:nvCxnSpPr>
        <p:spPr>
          <a:xfrm flipH="1">
            <a:off x="1763688" y="5661248"/>
            <a:ext cx="1152128" cy="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b="1" dirty="0" smtClean="0">
                <a:solidFill>
                  <a:srgbClr val="13C0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Black" pitchFamily="2" charset="-78"/>
              </a:rPr>
              <a:t>امنیت زیست محیطی</a:t>
            </a:r>
            <a:endParaRPr lang="en-US" sz="4800" b="1" dirty="0">
              <a:solidFill>
                <a:srgbClr val="13C0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3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MRT_Talat" pitchFamily="2" charset="-78"/>
              </a:rPr>
              <a:t>توانایی در حفظ و پایداری محیط زیست و طبیعت گیاهای و جانوری کشور.</a:t>
            </a:r>
            <a:endParaRPr lang="en-US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MRT_Talat" pitchFamily="2" charset="-78"/>
            </a:endParaRPr>
          </a:p>
        </p:txBody>
      </p:sp>
      <p:cxnSp>
        <p:nvCxnSpPr>
          <p:cNvPr id="4" name="Straight Arrow Connector 3">
            <a:hlinkClick r:id="rId2" action="ppaction://hlinksldjump"/>
          </p:cNvPr>
          <p:cNvCxnSpPr/>
          <p:nvPr/>
        </p:nvCxnSpPr>
        <p:spPr>
          <a:xfrm flipH="1">
            <a:off x="1763688" y="5661248"/>
            <a:ext cx="1152128" cy="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1122</TotalTime>
  <Words>566</Words>
  <Application>Microsoft Office PowerPoint</Application>
  <PresentationFormat>On-screen Show (4:3)</PresentationFormat>
  <Paragraphs>68</Paragraphs>
  <Slides>23</Slides>
  <Notes>1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Oriel</vt:lpstr>
      <vt:lpstr>بسم الله الرحمن الرحیم</vt:lpstr>
      <vt:lpstr>Slide 2</vt:lpstr>
      <vt:lpstr>امنیت </vt:lpstr>
      <vt:lpstr>فعالیت ها</vt:lpstr>
      <vt:lpstr>موقعیت (1)</vt:lpstr>
      <vt:lpstr>موقعیت (2)</vt:lpstr>
      <vt:lpstr>موقعیت (3)</vt:lpstr>
      <vt:lpstr>مفهوم امنیت</vt:lpstr>
      <vt:lpstr>فعالیت</vt:lpstr>
      <vt:lpstr>بیشتر بدانید</vt:lpstr>
      <vt:lpstr>مفهوم تهدید</vt:lpstr>
      <vt:lpstr>Slide 12</vt:lpstr>
      <vt:lpstr>تهدید سخت</vt:lpstr>
      <vt:lpstr>تهدید نرم</vt:lpstr>
      <vt:lpstr>هدف تهدید</vt:lpstr>
      <vt:lpstr>نکته</vt:lpstr>
      <vt:lpstr>با تشکّر از توجّه شما</vt:lpstr>
      <vt:lpstr>امنیت ملّی</vt:lpstr>
      <vt:lpstr>امنیت سیاسی</vt:lpstr>
      <vt:lpstr>امنیت نظامی</vt:lpstr>
      <vt:lpstr>امنیت اقتصادی</vt:lpstr>
      <vt:lpstr>امنیت اجتماعی و فرهنگی</vt:lpstr>
      <vt:lpstr>امنیت زیست محیطی</vt:lpstr>
    </vt:vector>
  </TitlesOfParts>
  <Company>MRT www.Win2Farsi.com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الرحمن الرحیم</dc:title>
  <dc:creator>Moorche 30 DVDs</dc:creator>
  <cp:lastModifiedBy>Moorche 30 DVDs</cp:lastModifiedBy>
  <cp:revision>3</cp:revision>
  <dcterms:created xsi:type="dcterms:W3CDTF">2017-11-29T18:50:23Z</dcterms:created>
  <dcterms:modified xsi:type="dcterms:W3CDTF">2017-12-07T15:55:41Z</dcterms:modified>
</cp:coreProperties>
</file>