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4" r:id="rId5"/>
    <p:sldId id="266" r:id="rId6"/>
    <p:sldId id="267" r:id="rId7"/>
    <p:sldId id="269" r:id="rId8"/>
    <p:sldId id="260" r:id="rId9"/>
    <p:sldId id="261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4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9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62200" y="2438400"/>
            <a:ext cx="419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آمادگی دفاعی</a:t>
            </a:r>
          </a:p>
          <a:p>
            <a:pPr algn="ctr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در زمان وقوع و بعد از زمین لرزه چه باید کرد؟</a:t>
            </a:r>
          </a:p>
          <a:p>
            <a:pPr algn="ctr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سرکارخانم بیرجندی</a:t>
            </a:r>
          </a:p>
          <a:p>
            <a:pPr algn="ctr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هاله سادات نصراللهی</a:t>
            </a:r>
          </a:p>
          <a:p>
            <a:pPr algn="ctr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سارانوری</a:t>
            </a:r>
          </a:p>
          <a:p>
            <a:pPr algn="ctr"/>
            <a:endParaRPr lang="en-US" sz="2400" b="1" dirty="0">
              <a:latin typeface="Adobe Arabic" pitchFamily="18" charset="-78"/>
              <a:cs typeface="Adobe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658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490" y="3489351"/>
            <a:ext cx="4114800" cy="27748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27" y="1727112"/>
            <a:ext cx="3581400" cy="30304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00" y="457200"/>
            <a:ext cx="4471580" cy="271663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72579" y="5078165"/>
            <a:ext cx="29754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2000" dirty="0" smtClean="0"/>
              <a:t>زلزله رودبارساعت30دقیقه بامداد</a:t>
            </a:r>
          </a:p>
          <a:p>
            <a:pPr algn="ctr"/>
            <a:r>
              <a:rPr lang="fa-IR" sz="2000" dirty="0" smtClean="0"/>
              <a:t>1369/3/31</a:t>
            </a:r>
          </a:p>
          <a:p>
            <a:pPr algn="ctr"/>
            <a:r>
              <a:rPr lang="fa-IR" sz="2000" dirty="0" smtClean="0"/>
              <a:t>7/4ریشتر</a:t>
            </a:r>
            <a:endParaRPr lang="en-US" sz="20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27" y="1931236"/>
            <a:ext cx="3560540" cy="27547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109" y="457200"/>
            <a:ext cx="4595258" cy="29480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533" y="3518136"/>
            <a:ext cx="4672713" cy="309156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44060" y="5054899"/>
            <a:ext cx="24116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dirty="0" smtClean="0">
                <a:latin typeface="+mj-lt"/>
              </a:rPr>
              <a:t>زلزله بم ساعت5:26بامداد</a:t>
            </a:r>
          </a:p>
          <a:p>
            <a:pPr algn="ctr"/>
            <a:r>
              <a:rPr lang="fa-IR" sz="2000" dirty="0" smtClean="0">
                <a:latin typeface="+mj-lt"/>
              </a:rPr>
              <a:t>1382/10/5</a:t>
            </a:r>
          </a:p>
          <a:p>
            <a:pPr algn="ctr"/>
            <a:r>
              <a:rPr lang="fa-IR" sz="2000" dirty="0" smtClean="0">
                <a:latin typeface="+mj-lt"/>
              </a:rPr>
              <a:t>6/5ریشتر</a:t>
            </a:r>
            <a:endParaRPr lang="en-US" sz="2000" dirty="0">
              <a:latin typeface="+mj-lt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490" y="411587"/>
            <a:ext cx="4298877" cy="301039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490" y="3522117"/>
            <a:ext cx="4328446" cy="30836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95" y="1379473"/>
            <a:ext cx="3908837" cy="364331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51719" y="5094694"/>
            <a:ext cx="27040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dirty="0" smtClean="0"/>
              <a:t>زلزله ازگله21:48</a:t>
            </a:r>
          </a:p>
          <a:p>
            <a:pPr algn="ctr"/>
            <a:r>
              <a:rPr lang="fa-IR" sz="2000" dirty="0" smtClean="0"/>
              <a:t>1396/8/21</a:t>
            </a:r>
          </a:p>
          <a:p>
            <a:pPr algn="ctr"/>
            <a:r>
              <a:rPr lang="fa-IR" sz="2000" dirty="0" smtClean="0"/>
              <a:t>7/3ریشتر</a:t>
            </a:r>
          </a:p>
        </p:txBody>
      </p:sp>
    </p:spTree>
    <p:extLst>
      <p:ext uri="{BB962C8B-B14F-4D97-AF65-F5344CB8AC3E}">
        <p14:creationId xmlns:p14="http://schemas.microsoft.com/office/powerpoint/2010/main" val="40975324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4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196"/>
            <a:ext cx="9144001" cy="6839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733800"/>
            <a:ext cx="8591550" cy="685801"/>
          </a:xfr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r"/>
            <a:r>
              <a:rPr lang="fa-IR" sz="4000" dirty="0" smtClean="0">
                <a:latin typeface="Myriad Arabic" pitchFamily="50" charset="-78"/>
                <a:cs typeface="Myriad Arabic" pitchFamily="50" charset="-78"/>
              </a:rPr>
              <a:t>درزمان وقوع زمین لرزه احتمال بروز چه خطر هایی وجود دارد؟</a:t>
            </a:r>
            <a:endParaRPr lang="en-US" sz="4000" dirty="0">
              <a:latin typeface="Myriad Arabic" pitchFamily="50" charset="-78"/>
              <a:cs typeface="Myriad Arabic" pitchFamily="50" charset="-78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62091387"/>
              </p:ext>
            </p:extLst>
          </p:nvPr>
        </p:nvGraphicFramePr>
        <p:xfrm>
          <a:off x="381000" y="4419600"/>
          <a:ext cx="8594726" cy="2199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7363"/>
                <a:gridCol w="42973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نتیجه بحث کلاس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پاسخ دانش اموز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latin typeface="Myriad Arabic" pitchFamily="50" charset="-78"/>
                          <a:cs typeface="Myriad Arabic" pitchFamily="50" charset="-78"/>
                        </a:rPr>
                        <a:t>ریزش اوار</a:t>
                      </a:r>
                      <a:r>
                        <a:rPr lang="fa-IR" sz="2400" b="1" baseline="0" dirty="0" smtClean="0">
                          <a:latin typeface="Myriad Arabic" pitchFamily="50" charset="-78"/>
                          <a:cs typeface="Myriad Arabic" pitchFamily="50" charset="-78"/>
                        </a:rPr>
                        <a:t> و فروریختن دیوار</a:t>
                      </a:r>
                      <a:endParaRPr lang="en-US" sz="2400" b="1" dirty="0">
                        <a:latin typeface="Myriad Arabic" pitchFamily="50" charset="-78"/>
                        <a:cs typeface="Myriad Arabic" pitchFamily="50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i="0" dirty="0" smtClean="0">
                          <a:latin typeface="Myriad Arabic" pitchFamily="50" charset="-78"/>
                          <a:cs typeface="Myriad Arabic" pitchFamily="50" charset="-78"/>
                        </a:rPr>
                        <a:t>شکستن</a:t>
                      </a:r>
                      <a:r>
                        <a:rPr lang="fa-IR" sz="2400" b="1" i="0" baseline="0" dirty="0" smtClean="0">
                          <a:latin typeface="Myriad Arabic" pitchFamily="50" charset="-78"/>
                          <a:cs typeface="Myriad Arabic" pitchFamily="50" charset="-78"/>
                        </a:rPr>
                        <a:t> شیشه ها</a:t>
                      </a:r>
                      <a:endParaRPr lang="en-US" sz="2400" b="1" i="0" dirty="0">
                        <a:latin typeface="Myriad Arabic" pitchFamily="50" charset="-78"/>
                        <a:cs typeface="Myriad Arabic" pitchFamily="50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latin typeface="Myriad Arabic" pitchFamily="50" charset="-78"/>
                          <a:cs typeface="Myriad Arabic" pitchFamily="50" charset="-78"/>
                        </a:rPr>
                        <a:t>افتادن</a:t>
                      </a:r>
                      <a:r>
                        <a:rPr lang="fa-IR" sz="2400" b="1" baseline="0" dirty="0" smtClean="0">
                          <a:latin typeface="Myriad Arabic" pitchFamily="50" charset="-78"/>
                          <a:cs typeface="Myriad Arabic" pitchFamily="50" charset="-78"/>
                        </a:rPr>
                        <a:t> وسایل بزرگ و سنگین برروی انسان</a:t>
                      </a:r>
                      <a:endParaRPr lang="en-US" sz="2400" b="1" dirty="0">
                        <a:latin typeface="Myriad Arabic" pitchFamily="50" charset="-78"/>
                        <a:cs typeface="Myriad Arabic" pitchFamily="50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latin typeface="Myriad Arabic" pitchFamily="50" charset="-78"/>
                          <a:cs typeface="Myriad Arabic" pitchFamily="50" charset="-78"/>
                        </a:rPr>
                        <a:t>برخورد با وسایل</a:t>
                      </a:r>
                      <a:r>
                        <a:rPr lang="fa-IR" sz="2400" b="1" baseline="0" dirty="0" smtClean="0">
                          <a:latin typeface="Myriad Arabic" pitchFamily="50" charset="-78"/>
                          <a:cs typeface="Myriad Arabic" pitchFamily="50" charset="-78"/>
                        </a:rPr>
                        <a:t> تیز و برنده</a:t>
                      </a:r>
                      <a:endParaRPr lang="en-US" sz="2400" b="1" dirty="0">
                        <a:latin typeface="Myriad Arabic" pitchFamily="50" charset="-78"/>
                        <a:cs typeface="Myriad Arabic" pitchFamily="50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33426" y="1407864"/>
            <a:ext cx="8686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latin typeface="Myriad Arabic" pitchFamily="50" charset="-78"/>
                <a:cs typeface="Myriad Arabic" pitchFamily="50" charset="-78"/>
              </a:rPr>
              <a:t>تجربه نشان داده است که اگاهی و امادگی قبل از وقوع زمین لرزه،همچنین انجام عکس العمل مناسب به درو از عجله هنگام وقوع زمین لرزه،تاثیر زیادی در حفظ سلامت افراد داشته است.بنابراین به دست اوردن امادگی لازم و انجام اقدامات صحیح هنگام وقوع زمین لرزه ضروریست.</a:t>
            </a:r>
            <a:endParaRPr lang="en-US" sz="2800" b="1" dirty="0">
              <a:latin typeface="Myriad Arabic" pitchFamily="50" charset="-78"/>
              <a:cs typeface="Myriad Arabic" pitchFamily="50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63151" y="3207264"/>
            <a:ext cx="1257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400" dirty="0" smtClean="0">
                <a:latin typeface="Adobe Arabic" pitchFamily="18" charset="-78"/>
              </a:rPr>
              <a:t>فعالیت یک</a:t>
            </a:r>
            <a:endParaRPr lang="en-US" sz="2400" dirty="0">
              <a:latin typeface="Adobe Arabic" pitchFamily="18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81375" y="481995"/>
            <a:ext cx="5105399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Myriad Arabic" pitchFamily="50" charset="-78"/>
                <a:cs typeface="Myriad Arabic" pitchFamily="50" charset="-78"/>
              </a:rPr>
              <a:t>در زمان وقوع و بعد از زمین لرزه چه باید کرد؟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Myriad Arabic" pitchFamily="50" charset="-78"/>
              <a:cs typeface="Myriad Arabic" pitchFamily="5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340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" name="TextBox 8"/>
          <p:cNvSpPr txBox="1"/>
          <p:nvPr/>
        </p:nvSpPr>
        <p:spPr>
          <a:xfrm>
            <a:off x="685800" y="838200"/>
            <a:ext cx="7848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4000" b="1" dirty="0" smtClean="0">
                <a:solidFill>
                  <a:schemeClr val="bg1"/>
                </a:solidFill>
                <a:latin typeface="Myriad Arabic" pitchFamily="50" charset="-78"/>
                <a:cs typeface="Myriad Arabic" pitchFamily="50" charset="-78"/>
              </a:rPr>
              <a:t>مکان های مناسب و نامناسب</a:t>
            </a:r>
          </a:p>
          <a:p>
            <a:pPr algn="r"/>
            <a:r>
              <a:rPr lang="fa-IR" sz="3200" b="1" dirty="0" smtClean="0">
                <a:solidFill>
                  <a:schemeClr val="bg1"/>
                </a:solidFill>
                <a:latin typeface="Adobe Naskh Medium" pitchFamily="50" charset="-78"/>
                <a:cs typeface="Adobe Naskh Medium" pitchFamily="50" charset="-78"/>
              </a:rPr>
              <a:t>مکان های مناسب </a:t>
            </a:r>
          </a:p>
          <a:p>
            <a:pPr algn="r"/>
            <a:r>
              <a:rPr lang="fa-IR" sz="2800" dirty="0" smtClean="0">
                <a:solidFill>
                  <a:schemeClr val="bg1"/>
                </a:solidFill>
                <a:latin typeface="Myriad Arabic" pitchFamily="50" charset="-78"/>
                <a:cs typeface="Myriad Arabic" pitchFamily="50" charset="-78"/>
              </a:rPr>
              <a:t>به جاهایی گفته میشود که در زمان وقوع زمین لرزه،احتمال خطر و اسیب پذیری در آن محل کمتر است</a:t>
            </a:r>
          </a:p>
          <a:p>
            <a:pPr algn="r"/>
            <a:r>
              <a:rPr lang="fa-IR" sz="3200" b="1" dirty="0" smtClean="0">
                <a:solidFill>
                  <a:schemeClr val="bg1"/>
                </a:solidFill>
                <a:latin typeface="Adobe Naskh Medium" pitchFamily="50" charset="-78"/>
                <a:cs typeface="Adobe Naskh Medium" pitchFamily="50" charset="-78"/>
              </a:rPr>
              <a:t>مکان های نامناسب </a:t>
            </a:r>
          </a:p>
          <a:p>
            <a:pPr algn="r"/>
            <a:r>
              <a:rPr lang="fa-IR" sz="2800" dirty="0" smtClean="0">
                <a:solidFill>
                  <a:schemeClr val="bg1"/>
                </a:solidFill>
                <a:latin typeface="Myriad Arabic" pitchFamily="50" charset="-78"/>
                <a:cs typeface="Myriad Arabic" pitchFamily="50" charset="-78"/>
              </a:rPr>
              <a:t>به جاهایی گفته میشود که در زمان وقوع زمین لرزه،احتمال خطرواسیب پذیری در ان محل بیشتر از محل های دیگر است.</a:t>
            </a:r>
            <a:endParaRPr lang="en-US" sz="2800" dirty="0">
              <a:solidFill>
                <a:schemeClr val="bg1"/>
              </a:solidFill>
              <a:latin typeface="Myriad Arabic" pitchFamily="50" charset="-78"/>
              <a:cs typeface="Myriad Arabic" pitchFamily="5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327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96" y="0"/>
            <a:ext cx="9171296" cy="685800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33" y="1072699"/>
            <a:ext cx="3357634" cy="25182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981200"/>
            <a:ext cx="3810000" cy="2857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694" y="3886200"/>
            <a:ext cx="3698117" cy="256465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81800" y="381000"/>
            <a:ext cx="1326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chemeClr val="accent2">
                    <a:lumMod val="75000"/>
                  </a:schemeClr>
                </a:solidFill>
                <a:latin typeface="Adobe Naskh Medium" pitchFamily="50" charset="-78"/>
                <a:cs typeface="Adobe Naskh Medium" pitchFamily="50" charset="-78"/>
              </a:rPr>
              <a:t>مکان مناسب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Adobe Naskh Medium" pitchFamily="50" charset="-78"/>
              <a:cs typeface="Adobe Naskh Medium" pitchFamily="5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3049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61"/>
            <a:ext cx="9179028" cy="686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39000" y="501134"/>
            <a:ext cx="12346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000" b="1" dirty="0" smtClean="0">
                <a:solidFill>
                  <a:schemeClr val="accent2">
                    <a:lumMod val="75000"/>
                  </a:schemeClr>
                </a:solidFill>
                <a:latin typeface="Adobe Naskh Medium" pitchFamily="50" charset="-78"/>
                <a:cs typeface="Adobe Naskh Medium" pitchFamily="50" charset="-78"/>
              </a:rPr>
              <a:t>مکان نامناسب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Adobe Naskh Medium" pitchFamily="50" charset="-78"/>
              <a:cs typeface="Adobe Naskh Medium" pitchFamily="50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997085"/>
            <a:ext cx="4267200" cy="27723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3866429"/>
            <a:ext cx="5173060" cy="2571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055235"/>
            <a:ext cx="3704240" cy="265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1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" y="18197"/>
            <a:ext cx="9144057" cy="6839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51" y="2369341"/>
            <a:ext cx="3251200" cy="2438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701" y="2586037"/>
            <a:ext cx="3048000" cy="2286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550" y="1178718"/>
            <a:ext cx="4038601" cy="51006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062036"/>
            <a:ext cx="3546301" cy="5186363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14696"/>
            <a:ext cx="2640013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896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73" y="-152400"/>
            <a:ext cx="9143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-285751"/>
            <a:ext cx="8591550" cy="1066801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پناه گیری صحیح</a:t>
            </a:r>
            <a:endParaRPr lang="en-US" b="1" dirty="0">
              <a:solidFill>
                <a:schemeClr val="tx1"/>
              </a:solidFill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7724" y="838200"/>
            <a:ext cx="806908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dirty="0" smtClean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برای پناهگیری حتما از گوشه دیوار داخلی(دیوار داخلی به جایی گفته میشود که پشت ان فضای خارجی مانند حیات کوچه و خیابان)</a:t>
            </a:r>
            <a:endParaRPr lang="fa-IR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r"/>
            <a:r>
              <a:rPr lang="fa-IR" sz="3200" dirty="0" smtClean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نکته:راه پله ها محل های مناسبی برای پناهگیری نیستند اما اگر در زمان وقوع زمین لرزه در ان مکان بودید در کنار دیوار روی پله بنشینید و از سر خود مراقبت کنید.</a:t>
            </a:r>
          </a:p>
          <a:p>
            <a:pPr algn="r"/>
            <a:r>
              <a:rPr lang="fa-IR" sz="3200" dirty="0" smtClean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نکته:به یاد داشته باشیم تمام پناهگیری ها با فرض مقاوم بودن ساختمان در برابر زمین لرزه انجام میشود.</a:t>
            </a:r>
          </a:p>
          <a:p>
            <a:pPr algn="r"/>
            <a:r>
              <a:rPr lang="fa-IR" sz="3200" dirty="0" smtClean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توجه:به علت وجود پس لرزه ها پس از اتمام تکان های زمین لرزه با حفظ ارامش و بدون هجوم به فضای ابز بروید و در مکانی دور از ساختمان ها،تیرهای چراغ برق و وسایل خطرناک بمانید</a:t>
            </a:r>
            <a:r>
              <a:rPr lang="fa-IR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65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28"/>
            <a:ext cx="9153236" cy="6864927"/>
          </a:xfr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014545"/>
              </p:ext>
            </p:extLst>
          </p:nvPr>
        </p:nvGraphicFramePr>
        <p:xfrm>
          <a:off x="2514600" y="3276600"/>
          <a:ext cx="6096000" cy="28956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971800"/>
                <a:gridCol w="3124200"/>
              </a:tblGrid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fa-IR" sz="280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نتیجه بحث کلاس</a:t>
                      </a:r>
                      <a:endParaRPr lang="en-US" sz="2800" dirty="0"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80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پاسخ دانش اموز</a:t>
                      </a:r>
                      <a:endParaRPr lang="en-US" sz="2800" dirty="0"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خودداری</a:t>
                      </a:r>
                      <a:r>
                        <a:rPr lang="fa-IR" sz="2000" baseline="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 از روشن خاموش کردن کلید برق</a:t>
                      </a:r>
                      <a:endParaRPr lang="en-US" sz="2000" dirty="0"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dirty="0" smtClean="0">
                          <a:solidFill>
                            <a:schemeClr val="tx1"/>
                          </a:solidFill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به حیات مدرسه بروید</a:t>
                      </a:r>
                      <a:endParaRPr lang="en-US" sz="2000" dirty="0">
                        <a:solidFill>
                          <a:schemeClr val="tx1"/>
                        </a:solidFill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شیرگاز</a:t>
                      </a:r>
                      <a:r>
                        <a:rPr lang="fa-IR" sz="2000" baseline="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 را ببندید</a:t>
                      </a:r>
                      <a:endParaRPr lang="en-US" sz="2000" dirty="0"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فیوز همه برق هارا قطع کنید</a:t>
                      </a:r>
                      <a:endParaRPr lang="en-US" sz="2000" dirty="0"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از تلفن استفاده نکنید</a:t>
                      </a:r>
                      <a:endParaRPr lang="en-US" sz="2000" dirty="0"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dirty="0" smtClean="0">
                          <a:latin typeface="Traditional Arabic" panose="02020603050405020304" pitchFamily="18" charset="-78"/>
                          <a:cs typeface="Traditional Arabic" panose="02020603050405020304" pitchFamily="18" charset="-78"/>
                        </a:rPr>
                        <a:t>شیر اب را ببندید</a:t>
                      </a:r>
                      <a:endParaRPr lang="en-US" sz="2000" dirty="0">
                        <a:latin typeface="Traditional Arabic" panose="02020603050405020304" pitchFamily="18" charset="-78"/>
                        <a:cs typeface="Traditional Arabic" panose="02020603050405020304" pitchFamily="18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76781" y="1981200"/>
            <a:ext cx="10422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000" dirty="0" smtClean="0"/>
              <a:t>فعالیت پنج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532549" y="2743200"/>
            <a:ext cx="6086505" cy="461665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a-IR" sz="2400" dirty="0" smtClean="0"/>
              <a:t>بعد از وقوع زمین لرزه چه باید کرد؟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391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1147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SOHO</Template>
  <TotalTime>353</TotalTime>
  <Words>350</Words>
  <Application>Microsoft Office PowerPoint</Application>
  <PresentationFormat>On-screen Show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Soho</vt:lpstr>
      <vt:lpstr>PowerPoint Presentation</vt:lpstr>
      <vt:lpstr>PowerPoint Presentation</vt:lpstr>
      <vt:lpstr>درزمان وقوع زمین لرزه احتمال بروز چه خطر هایی وجود دارد؟</vt:lpstr>
      <vt:lpstr>PowerPoint Presentation</vt:lpstr>
      <vt:lpstr>PowerPoint Presentation</vt:lpstr>
      <vt:lpstr>PowerPoint Presentation</vt:lpstr>
      <vt:lpstr>PowerPoint Presentation</vt:lpstr>
      <vt:lpstr>پناه گیری صحیح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26</cp:revision>
  <dcterms:created xsi:type="dcterms:W3CDTF">2006-08-16T00:00:00Z</dcterms:created>
  <dcterms:modified xsi:type="dcterms:W3CDTF">2018-01-20T06:48:29Z</dcterms:modified>
</cp:coreProperties>
</file>