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6" r:id="rId1"/>
  </p:sldMasterIdLst>
  <p:sldIdLst>
    <p:sldId id="256" r:id="rId2"/>
    <p:sldId id="257" r:id="rId3"/>
    <p:sldId id="258" r:id="rId4"/>
    <p:sldId id="259" r:id="rId5"/>
    <p:sldId id="260" r:id="rId6"/>
    <p:sldId id="261" r:id="rId7"/>
    <p:sldId id="262" r:id="rId8"/>
    <p:sldId id="263" r:id="rId9"/>
    <p:sldId id="264" r:id="rId10"/>
    <p:sldId id="267" r:id="rId11"/>
    <p:sldId id="265" r:id="rId12"/>
    <p:sldId id="266"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434" autoAdjust="0"/>
  </p:normalViewPr>
  <p:slideViewPr>
    <p:cSldViewPr snapToGrid="0">
      <p:cViewPr varScale="1">
        <p:scale>
          <a:sx n="32" d="100"/>
          <a:sy n="32" d="100"/>
        </p:scale>
        <p:origin x="18" y="2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E24590F-CE3C-46B9-9F8A-34E0090A19F6}" type="datetimeFigureOut">
              <a:rPr lang="en-US" smtClean="0"/>
              <a:t>1/13/2018</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DD08DC2-7134-4B7D-90EA-5202EC581088}" type="slidenum">
              <a:rPr lang="en-US" smtClean="0"/>
              <a:t>‹#›</a:t>
            </a:fld>
            <a:endParaRPr lang="en-US"/>
          </a:p>
        </p:txBody>
      </p:sp>
    </p:spTree>
    <p:extLst>
      <p:ext uri="{BB962C8B-B14F-4D97-AF65-F5344CB8AC3E}">
        <p14:creationId xmlns:p14="http://schemas.microsoft.com/office/powerpoint/2010/main" val="3645808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E24590F-CE3C-46B9-9F8A-34E0090A19F6}" type="datetimeFigureOut">
              <a:rPr lang="en-US" smtClean="0"/>
              <a:t>1/13/2018</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D08DC2-7134-4B7D-90EA-5202EC581088}" type="slidenum">
              <a:rPr lang="en-US" smtClean="0"/>
              <a:t>‹#›</a:t>
            </a:fld>
            <a:endParaRPr lang="en-US"/>
          </a:p>
        </p:txBody>
      </p:sp>
    </p:spTree>
    <p:extLst>
      <p:ext uri="{BB962C8B-B14F-4D97-AF65-F5344CB8AC3E}">
        <p14:creationId xmlns:p14="http://schemas.microsoft.com/office/powerpoint/2010/main" val="2181272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E24590F-CE3C-46B9-9F8A-34E0090A19F6}" type="datetimeFigureOut">
              <a:rPr lang="en-US" smtClean="0"/>
              <a:t>1/13/2018</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D08DC2-7134-4B7D-90EA-5202EC581088}" type="slidenum">
              <a:rPr lang="en-US" smtClean="0"/>
              <a:t>‹#›</a:t>
            </a:fld>
            <a:endParaRPr lang="en-US"/>
          </a:p>
        </p:txBody>
      </p:sp>
    </p:spTree>
    <p:extLst>
      <p:ext uri="{BB962C8B-B14F-4D97-AF65-F5344CB8AC3E}">
        <p14:creationId xmlns:p14="http://schemas.microsoft.com/office/powerpoint/2010/main" val="1283257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E24590F-CE3C-46B9-9F8A-34E0090A19F6}" type="datetimeFigureOut">
              <a:rPr lang="en-US" smtClean="0"/>
              <a:t>1/13/2018</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DD08DC2-7134-4B7D-90EA-5202EC581088}" type="slidenum">
              <a:rPr lang="en-US" smtClean="0"/>
              <a:t>‹#›</a:t>
            </a:fld>
            <a:endParaRPr lang="en-US"/>
          </a:p>
        </p:txBody>
      </p:sp>
    </p:spTree>
    <p:extLst>
      <p:ext uri="{BB962C8B-B14F-4D97-AF65-F5344CB8AC3E}">
        <p14:creationId xmlns:p14="http://schemas.microsoft.com/office/powerpoint/2010/main" val="1829565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E24590F-CE3C-46B9-9F8A-34E0090A19F6}" type="datetimeFigureOut">
              <a:rPr lang="en-US" smtClean="0"/>
              <a:t>1/13/2018</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DD08DC2-7134-4B7D-90EA-5202EC581088}" type="slidenum">
              <a:rPr lang="en-US" smtClean="0"/>
              <a:t>‹#›</a:t>
            </a:fld>
            <a:endParaRPr lang="en-US"/>
          </a:p>
        </p:txBody>
      </p:sp>
    </p:spTree>
    <p:extLst>
      <p:ext uri="{BB962C8B-B14F-4D97-AF65-F5344CB8AC3E}">
        <p14:creationId xmlns:p14="http://schemas.microsoft.com/office/powerpoint/2010/main" val="19538306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E24590F-CE3C-46B9-9F8A-34E0090A19F6}" type="datetimeFigureOut">
              <a:rPr lang="en-US" smtClean="0"/>
              <a:t>1/13/2018</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DD08DC2-7134-4B7D-90EA-5202EC581088}" type="slidenum">
              <a:rPr lang="en-US" smtClean="0"/>
              <a:t>‹#›</a:t>
            </a:fld>
            <a:endParaRPr lang="en-US"/>
          </a:p>
        </p:txBody>
      </p:sp>
    </p:spTree>
    <p:extLst>
      <p:ext uri="{BB962C8B-B14F-4D97-AF65-F5344CB8AC3E}">
        <p14:creationId xmlns:p14="http://schemas.microsoft.com/office/powerpoint/2010/main" val="1891287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24590F-CE3C-46B9-9F8A-34E0090A19F6}" type="datetimeFigureOut">
              <a:rPr lang="en-US" smtClean="0"/>
              <a:t>1/13/2018</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DD08DC2-7134-4B7D-90EA-5202EC581088}" type="slidenum">
              <a:rPr lang="en-US" smtClean="0"/>
              <a:t>‹#›</a:t>
            </a:fld>
            <a:endParaRPr lang="en-US"/>
          </a:p>
        </p:txBody>
      </p:sp>
    </p:spTree>
    <p:extLst>
      <p:ext uri="{BB962C8B-B14F-4D97-AF65-F5344CB8AC3E}">
        <p14:creationId xmlns:p14="http://schemas.microsoft.com/office/powerpoint/2010/main" val="42644032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24590F-CE3C-46B9-9F8A-34E0090A19F6}" type="datetimeFigureOut">
              <a:rPr lang="en-US" smtClean="0"/>
              <a:t>1/13/2018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DD08DC2-7134-4B7D-90EA-5202EC581088}" type="slidenum">
              <a:rPr lang="en-US" smtClean="0"/>
              <a:t>‹#›</a:t>
            </a:fld>
            <a:endParaRPr lang="en-US"/>
          </a:p>
        </p:txBody>
      </p:sp>
    </p:spTree>
    <p:extLst>
      <p:ext uri="{BB962C8B-B14F-4D97-AF65-F5344CB8AC3E}">
        <p14:creationId xmlns:p14="http://schemas.microsoft.com/office/powerpoint/2010/main" val="1293940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24590F-CE3C-46B9-9F8A-34E0090A19F6}" type="datetimeFigureOut">
              <a:rPr lang="en-US" smtClean="0"/>
              <a:t>1/13/2018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D08DC2-7134-4B7D-90EA-5202EC581088}" type="slidenum">
              <a:rPr lang="en-US" smtClean="0"/>
              <a:t>‹#›</a:t>
            </a:fld>
            <a:endParaRPr lang="en-US"/>
          </a:p>
        </p:txBody>
      </p:sp>
    </p:spTree>
    <p:extLst>
      <p:ext uri="{BB962C8B-B14F-4D97-AF65-F5344CB8AC3E}">
        <p14:creationId xmlns:p14="http://schemas.microsoft.com/office/powerpoint/2010/main" val="31838276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E24590F-CE3C-46B9-9F8A-34E0090A19F6}" type="datetimeFigureOut">
              <a:rPr lang="en-US" smtClean="0"/>
              <a:t>1/13/2018</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D08DC2-7134-4B7D-90EA-5202EC581088}" type="slidenum">
              <a:rPr lang="en-US" smtClean="0"/>
              <a:t>‹#›</a:t>
            </a:fld>
            <a:endParaRPr lang="en-US"/>
          </a:p>
        </p:txBody>
      </p:sp>
    </p:spTree>
    <p:extLst>
      <p:ext uri="{BB962C8B-B14F-4D97-AF65-F5344CB8AC3E}">
        <p14:creationId xmlns:p14="http://schemas.microsoft.com/office/powerpoint/2010/main" val="139809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E24590F-CE3C-46B9-9F8A-34E0090A19F6}" type="datetimeFigureOut">
              <a:rPr lang="en-US" smtClean="0"/>
              <a:t>1/13/2018</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D08DC2-7134-4B7D-90EA-5202EC581088}"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273390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FE24590F-CE3C-46B9-9F8A-34E0090A19F6}" type="datetimeFigureOut">
              <a:rPr lang="en-US" smtClean="0"/>
              <a:t>1/13/2018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D08DC2-7134-4B7D-90EA-5202EC581088}" type="slidenum">
              <a:rPr lang="en-US" smtClean="0"/>
              <a:t>‹#›</a:t>
            </a:fld>
            <a:endParaRPr lang="en-US"/>
          </a:p>
        </p:txBody>
      </p:sp>
    </p:spTree>
    <p:extLst>
      <p:ext uri="{BB962C8B-B14F-4D97-AF65-F5344CB8AC3E}">
        <p14:creationId xmlns:p14="http://schemas.microsoft.com/office/powerpoint/2010/main" val="26192578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FE24590F-CE3C-46B9-9F8A-34E0090A19F6}" type="datetimeFigureOut">
              <a:rPr lang="en-US" smtClean="0"/>
              <a:t>1/13/2018</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D08DC2-7134-4B7D-90EA-5202EC581088}"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08911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FE24590F-CE3C-46B9-9F8A-34E0090A19F6}" type="datetimeFigureOut">
              <a:rPr lang="en-US" smtClean="0"/>
              <a:t>1/13/2018</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D08DC2-7134-4B7D-90EA-5202EC581088}" type="slidenum">
              <a:rPr lang="en-US" smtClean="0"/>
              <a:t>‹#›</a:t>
            </a:fld>
            <a:endParaRPr lang="en-US"/>
          </a:p>
        </p:txBody>
      </p:sp>
    </p:spTree>
    <p:extLst>
      <p:ext uri="{BB962C8B-B14F-4D97-AF65-F5344CB8AC3E}">
        <p14:creationId xmlns:p14="http://schemas.microsoft.com/office/powerpoint/2010/main" val="2076580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E24590F-CE3C-46B9-9F8A-34E0090A19F6}" type="datetimeFigureOut">
              <a:rPr lang="en-US" smtClean="0"/>
              <a:t>1/13/2018</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D08DC2-7134-4B7D-90EA-5202EC581088}" type="slidenum">
              <a:rPr lang="en-US" smtClean="0"/>
              <a:t>‹#›</a:t>
            </a:fld>
            <a:endParaRPr lang="en-US"/>
          </a:p>
        </p:txBody>
      </p:sp>
    </p:spTree>
    <p:extLst>
      <p:ext uri="{BB962C8B-B14F-4D97-AF65-F5344CB8AC3E}">
        <p14:creationId xmlns:p14="http://schemas.microsoft.com/office/powerpoint/2010/main" val="23049836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E24590F-CE3C-46B9-9F8A-34E0090A19F6}" type="datetimeFigureOut">
              <a:rPr lang="en-US" smtClean="0"/>
              <a:t>1/13/2018</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D08DC2-7134-4B7D-90EA-5202EC581088}" type="slidenum">
              <a:rPr lang="en-US" smtClean="0"/>
              <a:t>‹#›</a:t>
            </a:fld>
            <a:endParaRPr lang="en-US"/>
          </a:p>
        </p:txBody>
      </p:sp>
    </p:spTree>
    <p:extLst>
      <p:ext uri="{BB962C8B-B14F-4D97-AF65-F5344CB8AC3E}">
        <p14:creationId xmlns:p14="http://schemas.microsoft.com/office/powerpoint/2010/main" val="1664529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E24590F-CE3C-46B9-9F8A-34E0090A19F6}" type="datetimeFigureOut">
              <a:rPr lang="en-US" smtClean="0"/>
              <a:t>1/13/2018</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DD08DC2-7134-4B7D-90EA-5202EC581088}" type="slidenum">
              <a:rPr lang="en-US" smtClean="0"/>
              <a:t>‹#›</a:t>
            </a:fld>
            <a:endParaRPr lang="en-US"/>
          </a:p>
        </p:txBody>
      </p:sp>
    </p:spTree>
    <p:extLst>
      <p:ext uri="{BB962C8B-B14F-4D97-AF65-F5344CB8AC3E}">
        <p14:creationId xmlns:p14="http://schemas.microsoft.com/office/powerpoint/2010/main" val="902241340"/>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 id="2147483758" r:id="rId12"/>
    <p:sldLayoutId id="2147483759" r:id="rId13"/>
    <p:sldLayoutId id="2147483760" r:id="rId14"/>
    <p:sldLayoutId id="2147483761" r:id="rId15"/>
    <p:sldLayoutId id="2147483762"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2"/>
            <a:ext cx="9144000" cy="4022843"/>
          </a:xfrm>
        </p:spPr>
        <p:txBody>
          <a:bodyPr>
            <a:normAutofit/>
          </a:bodyPr>
          <a:lstStyle/>
          <a:p>
            <a:r>
              <a:rPr lang="fa-IR" sz="11500" dirty="0" smtClean="0"/>
              <a:t>بسمه تعالی</a:t>
            </a:r>
            <a:r>
              <a:rPr lang="fa-IR" dirty="0" smtClean="0"/>
              <a:t/>
            </a:r>
            <a:br>
              <a:rPr lang="fa-IR" dirty="0" smtClean="0"/>
            </a:br>
            <a:r>
              <a:rPr lang="fa-IR" dirty="0" smtClean="0"/>
              <a:t>آیدا نوروزی</a:t>
            </a:r>
            <a:br>
              <a:rPr lang="fa-IR" dirty="0" smtClean="0"/>
            </a:br>
            <a:r>
              <a:rPr lang="fa-IR" sz="4800" dirty="0" smtClean="0"/>
              <a:t>زمستان96</a:t>
            </a:r>
            <a:endParaRPr lang="en-US" dirty="0"/>
          </a:p>
        </p:txBody>
      </p:sp>
    </p:spTree>
    <p:extLst>
      <p:ext uri="{BB962C8B-B14F-4D97-AF65-F5344CB8AC3E}">
        <p14:creationId xmlns:p14="http://schemas.microsoft.com/office/powerpoint/2010/main" val="25145073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38200" y="365125"/>
            <a:ext cx="10515600" cy="5530708"/>
          </a:xfrm>
        </p:spPr>
        <p:txBody>
          <a:bodyPr>
            <a:normAutofit/>
          </a:bodyPr>
          <a:lstStyle/>
          <a:p>
            <a:pPr algn="ctr" rtl="1"/>
            <a:r>
              <a:rPr lang="fa-IR" sz="13800" dirty="0" smtClean="0"/>
              <a:t/>
            </a:r>
            <a:br>
              <a:rPr lang="fa-IR" sz="13800" dirty="0" smtClean="0"/>
            </a:br>
            <a:r>
              <a:rPr lang="fa-IR" sz="13800" dirty="0" smtClean="0">
                <a:ln w="0"/>
                <a:solidFill>
                  <a:schemeClr val="tx1"/>
                </a:solidFill>
                <a:effectLst>
                  <a:reflection blurRad="6350" stA="53000" endA="300" endPos="35500" dir="5400000" sy="-90000" algn="bl" rotWithShape="0"/>
                </a:effectLst>
              </a:rPr>
              <a:t>تهاجم و دفاع</a:t>
            </a:r>
            <a:endParaRPr lang="en-US" sz="13800" dirty="0">
              <a:solidFill>
                <a:schemeClr val="tx1"/>
              </a:solidFill>
            </a:endParaRPr>
          </a:p>
        </p:txBody>
      </p:sp>
    </p:spTree>
    <p:extLst>
      <p:ext uri="{BB962C8B-B14F-4D97-AF65-F5344CB8AC3E}">
        <p14:creationId xmlns:p14="http://schemas.microsoft.com/office/powerpoint/2010/main" val="26746133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fa-IR" sz="6000" dirty="0" smtClean="0">
                <a:ln w="0">
                  <a:solidFill>
                    <a:schemeClr val="tx1"/>
                  </a:solidFill>
                </a:ln>
                <a:solidFill>
                  <a:schemeClr val="tx1"/>
                </a:solidFill>
                <a:effectLst>
                  <a:reflection blurRad="6350" stA="53000" endA="300" endPos="35500" dir="5400000" sy="-90000" algn="bl" rotWithShape="0"/>
                </a:effectLst>
              </a:rPr>
              <a:t>تهاجم</a:t>
            </a:r>
            <a:endParaRPr lang="en-US" sz="6000" dirty="0">
              <a:ln w="0">
                <a:solidFill>
                  <a:schemeClr val="tx1"/>
                </a:solidFill>
              </a:ln>
              <a:solidFill>
                <a:schemeClr val="tx1"/>
              </a:solidFill>
              <a:effectLst>
                <a:reflection blurRad="6350" stA="53000" endA="300" endPos="35500" dir="5400000" sy="-90000" algn="bl" rotWithShape="0"/>
              </a:effectLst>
            </a:endParaRPr>
          </a:p>
        </p:txBody>
      </p:sp>
      <p:sp>
        <p:nvSpPr>
          <p:cNvPr id="4" name="Content Placeholder 3"/>
          <p:cNvSpPr>
            <a:spLocks noGrp="1"/>
          </p:cNvSpPr>
          <p:nvPr>
            <p:ph idx="1"/>
          </p:nvPr>
        </p:nvSpPr>
        <p:spPr/>
        <p:txBody>
          <a:bodyPr>
            <a:noAutofit/>
          </a:bodyPr>
          <a:lstStyle/>
          <a:p>
            <a:pPr marL="0" indent="0" algn="r" rtl="1">
              <a:buNone/>
            </a:pPr>
            <a:r>
              <a:rPr lang="fa-IR" sz="2800" b="1" dirty="0" smtClean="0"/>
              <a:t>تهاجم به معنای شبیخون، هجوم و حملۀ یک کشور به کشوری دیگر به منظور اشغال و سلطه برسرزمین است. </a:t>
            </a:r>
            <a:r>
              <a:rPr lang="fa-IR" sz="2800" dirty="0" smtClean="0"/>
              <a:t>معمولاً قبل از آنکه تهاجمی صورت بگیرد، کشور تهدید کننده سعی می کند، با ایجاد ترس میزان توان و آمادگی دفاعی آن کشور را آزمایش کند. اگر این کشور در آمادگی کامل نبود، آن وقت تهاجم آغازمی شود. البته ممکن است قبل از تهاجم دست به کارهای دیگری مانند تحریم بزند. گاهی نیز بدون تهدید تهاجم انجام می شود. </a:t>
            </a:r>
          </a:p>
          <a:p>
            <a:pPr marL="0" indent="0" algn="r" rtl="1">
              <a:buNone/>
            </a:pPr>
            <a:r>
              <a:rPr lang="fa-IR" sz="2800" dirty="0" smtClean="0"/>
              <a:t>به هرگونه آمادگی در مقابل تهاجم </a:t>
            </a:r>
            <a:r>
              <a:rPr lang="fa-IR" sz="2800" b="1" dirty="0" smtClean="0"/>
              <a:t>((آمادگی دفاعی)) </a:t>
            </a:r>
            <a:r>
              <a:rPr lang="fa-IR" sz="2800" dirty="0" smtClean="0"/>
              <a:t>گفته می شود. </a:t>
            </a:r>
            <a:endParaRPr lang="en-US" sz="2800" dirty="0"/>
          </a:p>
        </p:txBody>
      </p:sp>
      <p:pic>
        <p:nvPicPr>
          <p:cNvPr id="5" name="Picture 4"/>
          <p:cNvPicPr>
            <a:picLocks noChangeAspect="1"/>
          </p:cNvPicPr>
          <p:nvPr/>
        </p:nvPicPr>
        <p:blipFill>
          <a:blip r:embed="rId2"/>
          <a:stretch>
            <a:fillRect/>
          </a:stretch>
        </p:blipFill>
        <p:spPr>
          <a:xfrm>
            <a:off x="323994" y="4681534"/>
            <a:ext cx="3082401" cy="1873313"/>
          </a:xfrm>
          <a:prstGeom prst="rect">
            <a:avLst/>
          </a:prstGeom>
          <a:solidFill>
            <a:srgbClr val="FFFFFF">
              <a:shade val="85000"/>
            </a:srgbClr>
          </a:solidFill>
          <a:ln w="190500" cap="sq">
            <a:no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969554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r" rtl="1">
              <a:buNone/>
            </a:pPr>
            <a:r>
              <a:rPr lang="fa-IR" sz="2800" dirty="0">
                <a:latin typeface="+mj-lt"/>
              </a:rPr>
              <a:t>تهاجم ممکن است به دو شکل نظامی و فرهنگی انجام شود. در تهاجم نظامی، دشمن با ابزارهای مادی </a:t>
            </a:r>
            <a:r>
              <a:rPr lang="fa-IR" sz="2800" dirty="0" smtClean="0">
                <a:latin typeface="+mj-lt"/>
              </a:rPr>
              <a:t>مانندهواپیما</a:t>
            </a:r>
            <a:r>
              <a:rPr lang="fa-IR" sz="2800" dirty="0">
                <a:latin typeface="+mj-lt"/>
              </a:rPr>
              <a:t>، تانک و سرباز به قصد اشغال یک کشور اقدام به حمله نظامی می کند، که نمونهٔ آن تهاجم رژیم بعثی </a:t>
            </a:r>
            <a:r>
              <a:rPr lang="fa-IR" sz="2800" dirty="0" smtClean="0">
                <a:latin typeface="+mj-lt"/>
              </a:rPr>
              <a:t>صدام به </a:t>
            </a:r>
            <a:r>
              <a:rPr lang="fa-IR" sz="2800" dirty="0">
                <a:latin typeface="+mj-lt"/>
              </a:rPr>
              <a:t>کشور ما و جنگ تحمیلی هشت ساله (</a:t>
            </a:r>
            <a:r>
              <a:rPr lang="fa-IR" sz="2800" dirty="0" smtClean="0">
                <a:latin typeface="+mj-lt"/>
              </a:rPr>
              <a:t>1367-1359) </a:t>
            </a:r>
            <a:r>
              <a:rPr lang="fa-IR" sz="2800" dirty="0">
                <a:latin typeface="+mj-lt"/>
              </a:rPr>
              <a:t>است.</a:t>
            </a:r>
            <a:endParaRPr lang="en-US" sz="2800" dirty="0">
              <a:latin typeface="+mj-lt"/>
            </a:endParaRPr>
          </a:p>
        </p:txBody>
      </p:sp>
      <p:pic>
        <p:nvPicPr>
          <p:cNvPr id="4" name="Picture 3"/>
          <p:cNvPicPr>
            <a:picLocks noChangeAspect="1"/>
          </p:cNvPicPr>
          <p:nvPr/>
        </p:nvPicPr>
        <p:blipFill>
          <a:blip r:embed="rId2"/>
          <a:stretch>
            <a:fillRect/>
          </a:stretch>
        </p:blipFill>
        <p:spPr>
          <a:xfrm rot="20960214">
            <a:off x="411710" y="3882424"/>
            <a:ext cx="3511597" cy="250213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734115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589212" y="2133599"/>
            <a:ext cx="8915400" cy="4103427"/>
          </a:xfrm>
        </p:spPr>
        <p:txBody>
          <a:bodyPr>
            <a:normAutofit/>
          </a:bodyPr>
          <a:lstStyle/>
          <a:p>
            <a:pPr marL="0" indent="0" algn="r" rtl="1">
              <a:buNone/>
            </a:pPr>
            <a:r>
              <a:rPr lang="fa-IR" sz="3000" dirty="0"/>
              <a:t>اما در تهاجم فرهنگی، دشمن با ابزارهای غیرنظامی دست به حمله می زند. ابزار دشمن در این </a:t>
            </a:r>
            <a:r>
              <a:rPr lang="fa-IR" sz="3000" dirty="0" smtClean="0"/>
              <a:t>شکل از </a:t>
            </a:r>
            <a:r>
              <a:rPr lang="fa-IR" sz="3000" dirty="0"/>
              <a:t>تهاجم، ابزار و وسایل فرهنگی است. در تهاجم نظامی، یکی از اهداف، اشغال سرزمین و </a:t>
            </a:r>
            <a:r>
              <a:rPr lang="fa-IR" sz="3000" dirty="0" smtClean="0"/>
              <a:t>خاک  موردنظر </a:t>
            </a:r>
            <a:r>
              <a:rPr lang="fa-IR" sz="3000" dirty="0"/>
              <a:t>است. در تهاجم فرهنگی، اشغال ذهن و اعتقادات و تغییر ارزش ها و باورهای دینی </a:t>
            </a:r>
            <a:r>
              <a:rPr lang="fa-IR" sz="3000" dirty="0" smtClean="0"/>
              <a:t>مردم،هدف </a:t>
            </a:r>
            <a:r>
              <a:rPr lang="fa-IR" sz="3000" dirty="0"/>
              <a:t>اصلی دشمن است. تهاجم فرهنگی از جهات مختلف خطرناک تر از تهاجم نظامی است. در جدول </a:t>
            </a:r>
            <a:r>
              <a:rPr lang="fa-IR" sz="3000" dirty="0" smtClean="0"/>
              <a:t>زیرتهاجم </a:t>
            </a:r>
            <a:r>
              <a:rPr lang="fa-IR" sz="3000" dirty="0"/>
              <a:t>نظامی با تهاجم فرهنگی مقایسه شده است</a:t>
            </a:r>
            <a:r>
              <a:rPr lang="fa-IR" dirty="0"/>
              <a:t>.</a:t>
            </a:r>
            <a:endParaRPr lang="en-US" dirty="0"/>
          </a:p>
        </p:txBody>
      </p:sp>
      <p:pic>
        <p:nvPicPr>
          <p:cNvPr id="4" name="Picture 3"/>
          <p:cNvPicPr>
            <a:picLocks noChangeAspect="1"/>
          </p:cNvPicPr>
          <p:nvPr/>
        </p:nvPicPr>
        <p:blipFill>
          <a:blip r:embed="rId2"/>
          <a:stretch>
            <a:fillRect/>
          </a:stretch>
        </p:blipFill>
        <p:spPr>
          <a:xfrm>
            <a:off x="264918" y="4820456"/>
            <a:ext cx="2874067" cy="191075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255586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647113539"/>
              </p:ext>
            </p:extLst>
          </p:nvPr>
        </p:nvGraphicFramePr>
        <p:xfrm>
          <a:off x="2589213" y="2133600"/>
          <a:ext cx="8915400" cy="3505200"/>
        </p:xfrm>
        <a:graphic>
          <a:graphicData uri="http://schemas.openxmlformats.org/drawingml/2006/table">
            <a:tbl>
              <a:tblPr firstRow="1" bandRow="1">
                <a:tableStyleId>{5C22544A-7EE6-4342-B048-85BDC9FD1C3A}</a:tableStyleId>
              </a:tblPr>
              <a:tblGrid>
                <a:gridCol w="3080067"/>
                <a:gridCol w="2863533"/>
                <a:gridCol w="2971800"/>
              </a:tblGrid>
              <a:tr h="370840">
                <a:tc>
                  <a:txBody>
                    <a:bodyPr/>
                    <a:lstStyle/>
                    <a:p>
                      <a:pPr algn="r" rtl="1"/>
                      <a:r>
                        <a:rPr lang="fa-IR" dirty="0" smtClean="0"/>
                        <a:t>تهاجم</a:t>
                      </a:r>
                      <a:r>
                        <a:rPr lang="fa-IR" baseline="0" dirty="0" smtClean="0"/>
                        <a:t> فرهنگی</a:t>
                      </a:r>
                      <a:endParaRPr lang="en-US" dirty="0"/>
                    </a:p>
                  </a:txBody>
                  <a:tcPr/>
                </a:tc>
                <a:tc>
                  <a:txBody>
                    <a:bodyPr/>
                    <a:lstStyle/>
                    <a:p>
                      <a:pPr algn="r" rtl="1"/>
                      <a:r>
                        <a:rPr lang="fa-IR" dirty="0" smtClean="0"/>
                        <a:t>تهاجم نظامی </a:t>
                      </a:r>
                      <a:endParaRPr lang="en-US" dirty="0"/>
                    </a:p>
                  </a:txBody>
                  <a:tcPr/>
                </a:tc>
                <a:tc>
                  <a:txBody>
                    <a:bodyPr/>
                    <a:lstStyle/>
                    <a:p>
                      <a:pPr algn="r" rtl="1"/>
                      <a:r>
                        <a:rPr lang="fa-IR" dirty="0" smtClean="0"/>
                        <a:t>معیار مقایسه</a:t>
                      </a:r>
                      <a:endParaRPr lang="en-US" dirty="0"/>
                    </a:p>
                  </a:txBody>
                  <a:tcPr/>
                </a:tc>
              </a:tr>
              <a:tr h="370840">
                <a:tc>
                  <a:txBody>
                    <a:bodyPr/>
                    <a:lstStyle/>
                    <a:p>
                      <a:pPr algn="r" rtl="1"/>
                      <a:r>
                        <a:rPr lang="fa-IR" dirty="0" smtClean="0"/>
                        <a:t>تصرف فکر و ذهن</a:t>
                      </a:r>
                      <a:endParaRPr lang="en-US" dirty="0"/>
                    </a:p>
                  </a:txBody>
                  <a:tcPr/>
                </a:tc>
                <a:tc>
                  <a:txBody>
                    <a:bodyPr/>
                    <a:lstStyle/>
                    <a:p>
                      <a:pPr algn="r" rtl="1"/>
                      <a:r>
                        <a:rPr lang="fa-IR" dirty="0" smtClean="0"/>
                        <a:t>تصرف</a:t>
                      </a:r>
                      <a:r>
                        <a:rPr lang="fa-IR" baseline="0" dirty="0" smtClean="0"/>
                        <a:t> خاک و سرزمین</a:t>
                      </a:r>
                      <a:endParaRPr lang="en-US" dirty="0"/>
                    </a:p>
                  </a:txBody>
                  <a:tcPr/>
                </a:tc>
                <a:tc>
                  <a:txBody>
                    <a:bodyPr/>
                    <a:lstStyle/>
                    <a:p>
                      <a:pPr algn="r" rtl="1"/>
                      <a:r>
                        <a:rPr lang="fa-IR" dirty="0" smtClean="0"/>
                        <a:t>هدف</a:t>
                      </a:r>
                      <a:endParaRPr lang="en-US" dirty="0"/>
                    </a:p>
                  </a:txBody>
                  <a:tcPr/>
                </a:tc>
              </a:tr>
              <a:tr h="370840">
                <a:tc>
                  <a:txBody>
                    <a:bodyPr/>
                    <a:lstStyle/>
                    <a:p>
                      <a:pPr algn="r" rtl="1"/>
                      <a:r>
                        <a:rPr lang="fa-IR" dirty="0" smtClean="0"/>
                        <a:t>تدیجی،بلند مدت</a:t>
                      </a:r>
                      <a:r>
                        <a:rPr lang="fa-IR" baseline="0" dirty="0" smtClean="0"/>
                        <a:t> و نامحدود</a:t>
                      </a:r>
                      <a:endParaRPr lang="en-US" dirty="0"/>
                    </a:p>
                  </a:txBody>
                  <a:tcPr/>
                </a:tc>
                <a:tc>
                  <a:txBody>
                    <a:bodyPr/>
                    <a:lstStyle/>
                    <a:p>
                      <a:pPr algn="r" rtl="1"/>
                      <a:r>
                        <a:rPr lang="fa-IR" dirty="0" smtClean="0"/>
                        <a:t>معمولا</a:t>
                      </a:r>
                      <a:r>
                        <a:rPr lang="fa-IR" baseline="0" dirty="0" smtClean="0"/>
                        <a:t> کوتاه و محدود</a:t>
                      </a:r>
                      <a:endParaRPr lang="en-US" dirty="0"/>
                    </a:p>
                  </a:txBody>
                  <a:tcPr/>
                </a:tc>
                <a:tc>
                  <a:txBody>
                    <a:bodyPr/>
                    <a:lstStyle/>
                    <a:p>
                      <a:pPr algn="r" rtl="1"/>
                      <a:r>
                        <a:rPr lang="fa-IR" dirty="0" smtClean="0"/>
                        <a:t>مدت تهاجم</a:t>
                      </a:r>
                      <a:endParaRPr lang="en-US" dirty="0"/>
                    </a:p>
                  </a:txBody>
                  <a:tcPr/>
                </a:tc>
              </a:tr>
              <a:tr h="370840">
                <a:tc>
                  <a:txBody>
                    <a:bodyPr/>
                    <a:lstStyle/>
                    <a:p>
                      <a:pPr algn="r" rtl="1"/>
                      <a:r>
                        <a:rPr lang="fa-IR" dirty="0" smtClean="0"/>
                        <a:t>فریبنده و جذاب</a:t>
                      </a:r>
                      <a:endParaRPr lang="en-US" dirty="0"/>
                    </a:p>
                  </a:txBody>
                  <a:tcPr/>
                </a:tc>
                <a:tc>
                  <a:txBody>
                    <a:bodyPr/>
                    <a:lstStyle/>
                    <a:p>
                      <a:pPr algn="r" rtl="1"/>
                      <a:r>
                        <a:rPr lang="fa-IR" dirty="0" smtClean="0"/>
                        <a:t>نفرت</a:t>
                      </a:r>
                      <a:r>
                        <a:rPr lang="fa-IR" baseline="0" dirty="0" smtClean="0"/>
                        <a:t> انگیز و پرسروصدا</a:t>
                      </a:r>
                      <a:endParaRPr lang="en-US" dirty="0"/>
                    </a:p>
                  </a:txBody>
                  <a:tcPr/>
                </a:tc>
                <a:tc>
                  <a:txBody>
                    <a:bodyPr/>
                    <a:lstStyle/>
                    <a:p>
                      <a:pPr algn="r" rtl="1"/>
                      <a:r>
                        <a:rPr lang="fa-IR" dirty="0" smtClean="0"/>
                        <a:t>شکل ظاهری</a:t>
                      </a:r>
                      <a:endParaRPr lang="en-US" dirty="0"/>
                    </a:p>
                  </a:txBody>
                  <a:tcPr/>
                </a:tc>
              </a:tr>
              <a:tr h="370840">
                <a:tc>
                  <a:txBody>
                    <a:bodyPr/>
                    <a:lstStyle/>
                    <a:p>
                      <a:pPr algn="r" rtl="1"/>
                      <a:r>
                        <a:rPr lang="fa-IR" dirty="0" smtClean="0"/>
                        <a:t>اظهر دوستی و محبت</a:t>
                      </a:r>
                      <a:endParaRPr lang="en-US" dirty="0"/>
                    </a:p>
                  </a:txBody>
                  <a:tcPr/>
                </a:tc>
                <a:tc>
                  <a:txBody>
                    <a:bodyPr/>
                    <a:lstStyle/>
                    <a:p>
                      <a:pPr algn="r" rtl="1"/>
                      <a:r>
                        <a:rPr lang="fa-IR" dirty="0" smtClean="0"/>
                        <a:t>اعلام دشمنی و نفرت</a:t>
                      </a:r>
                      <a:endParaRPr lang="en-US" dirty="0"/>
                    </a:p>
                  </a:txBody>
                  <a:tcPr/>
                </a:tc>
                <a:tc>
                  <a:txBody>
                    <a:bodyPr/>
                    <a:lstStyle/>
                    <a:p>
                      <a:pPr algn="r" rtl="1"/>
                      <a:r>
                        <a:rPr lang="fa-IR" dirty="0" smtClean="0"/>
                        <a:t>روش معرفی</a:t>
                      </a:r>
                      <a:r>
                        <a:rPr lang="fa-IR" baseline="0" dirty="0" smtClean="0"/>
                        <a:t> خود</a:t>
                      </a:r>
                      <a:endParaRPr lang="fa-IR" dirty="0" smtClean="0"/>
                    </a:p>
                  </a:txBody>
                  <a:tcPr/>
                </a:tc>
              </a:tr>
              <a:tr h="561340">
                <a:tc>
                  <a:txBody>
                    <a:bodyPr/>
                    <a:lstStyle/>
                    <a:p>
                      <a:pPr algn="r" rtl="1"/>
                      <a:r>
                        <a:rPr lang="fa-IR" dirty="0" smtClean="0"/>
                        <a:t>امواج ماهواره ها،فیلم</a:t>
                      </a:r>
                      <a:r>
                        <a:rPr lang="fa-IR" baseline="0" dirty="0" smtClean="0"/>
                        <a:t> های سینمایی و سایر رسانه ها</a:t>
                      </a:r>
                      <a:endParaRPr lang="en-US" dirty="0"/>
                    </a:p>
                  </a:txBody>
                  <a:tcPr/>
                </a:tc>
                <a:tc>
                  <a:txBody>
                    <a:bodyPr/>
                    <a:lstStyle/>
                    <a:p>
                      <a:pPr algn="r" rtl="1"/>
                      <a:r>
                        <a:rPr lang="fa-IR" dirty="0" smtClean="0"/>
                        <a:t>توپ،تانک،موشک و...</a:t>
                      </a:r>
                      <a:endParaRPr lang="en-US" dirty="0"/>
                    </a:p>
                  </a:txBody>
                  <a:tcPr/>
                </a:tc>
                <a:tc>
                  <a:txBody>
                    <a:bodyPr/>
                    <a:lstStyle/>
                    <a:p>
                      <a:pPr algn="r" rtl="1"/>
                      <a:r>
                        <a:rPr lang="fa-IR" dirty="0" smtClean="0"/>
                        <a:t>ابزار تهاجم </a:t>
                      </a:r>
                      <a:endParaRPr lang="en-US" dirty="0"/>
                    </a:p>
                  </a:txBody>
                  <a:tcPr/>
                </a:tc>
              </a:tr>
              <a:tr h="561340">
                <a:tc>
                  <a:txBody>
                    <a:bodyPr/>
                    <a:lstStyle/>
                    <a:p>
                      <a:pPr algn="r" rtl="1"/>
                      <a:r>
                        <a:rPr lang="fa-IR" dirty="0" smtClean="0"/>
                        <a:t>فساد اخلاقی،شیوع مواد مخدر،</a:t>
                      </a:r>
                      <a:r>
                        <a:rPr lang="fa-IR" baseline="0" dirty="0" smtClean="0"/>
                        <a:t> فروپاشی خانواده ها و...</a:t>
                      </a:r>
                      <a:endParaRPr lang="en-US" dirty="0"/>
                    </a:p>
                  </a:txBody>
                  <a:tcPr/>
                </a:tc>
                <a:tc>
                  <a:txBody>
                    <a:bodyPr/>
                    <a:lstStyle/>
                    <a:p>
                      <a:pPr algn="r" rtl="1"/>
                      <a:r>
                        <a:rPr lang="fa-IR" dirty="0" smtClean="0"/>
                        <a:t>تلفات انسانی،زیان های اقتصادی و..</a:t>
                      </a:r>
                      <a:endParaRPr lang="en-US" dirty="0"/>
                    </a:p>
                  </a:txBody>
                  <a:tcPr/>
                </a:tc>
                <a:tc>
                  <a:txBody>
                    <a:bodyPr/>
                    <a:lstStyle/>
                    <a:p>
                      <a:pPr algn="r" rtl="1"/>
                      <a:r>
                        <a:rPr lang="fa-IR" dirty="0" smtClean="0"/>
                        <a:t>آثار</a:t>
                      </a:r>
                      <a:r>
                        <a:rPr lang="fa-IR" baseline="0" dirty="0" smtClean="0"/>
                        <a:t> تهاجم</a:t>
                      </a:r>
                      <a:endParaRPr lang="en-US" dirty="0"/>
                    </a:p>
                  </a:txBody>
                  <a:tcPr/>
                </a:tc>
              </a:tr>
              <a:tr h="370840">
                <a:tc>
                  <a:txBody>
                    <a:bodyPr/>
                    <a:lstStyle/>
                    <a:p>
                      <a:pPr algn="r" rtl="1"/>
                      <a:r>
                        <a:rPr lang="fa-IR" dirty="0" smtClean="0"/>
                        <a:t>مدارس،دانشگاه</a:t>
                      </a:r>
                      <a:r>
                        <a:rPr lang="fa-IR" baseline="0" dirty="0" smtClean="0"/>
                        <a:t> ها،مراکز فرهنگی و...</a:t>
                      </a:r>
                      <a:endParaRPr lang="en-US" dirty="0"/>
                    </a:p>
                  </a:txBody>
                  <a:tcPr/>
                </a:tc>
                <a:tc>
                  <a:txBody>
                    <a:bodyPr/>
                    <a:lstStyle/>
                    <a:p>
                      <a:pPr algn="r" rtl="1"/>
                      <a:r>
                        <a:rPr lang="fa-IR" dirty="0" smtClean="0"/>
                        <a:t>مراکز اقصادی،نظامی،مرزی و..</a:t>
                      </a:r>
                      <a:endParaRPr lang="en-US" dirty="0"/>
                    </a:p>
                  </a:txBody>
                  <a:tcPr/>
                </a:tc>
                <a:tc>
                  <a:txBody>
                    <a:bodyPr/>
                    <a:lstStyle/>
                    <a:p>
                      <a:pPr algn="r" rtl="1"/>
                      <a:r>
                        <a:rPr lang="fa-IR" dirty="0" smtClean="0"/>
                        <a:t>مکان</a:t>
                      </a:r>
                      <a:r>
                        <a:rPr lang="fa-IR" baseline="0" dirty="0" smtClean="0"/>
                        <a:t> های مورد تهاجم</a:t>
                      </a:r>
                      <a:endParaRPr lang="en-US" dirty="0"/>
                    </a:p>
                  </a:txBody>
                  <a:tcPr/>
                </a:tc>
              </a:tr>
            </a:tbl>
          </a:graphicData>
        </a:graphic>
      </p:graphicFrame>
    </p:spTree>
    <p:extLst>
      <p:ext uri="{BB962C8B-B14F-4D97-AF65-F5344CB8AC3E}">
        <p14:creationId xmlns:p14="http://schemas.microsoft.com/office/powerpoint/2010/main" val="260031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900" decel="100000" fill="hold"/>
                                        <p:tgtEl>
                                          <p:spTgt spid="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r" rtl="1">
              <a:buNone/>
            </a:pPr>
            <a:r>
              <a:rPr lang="fa-IR" sz="2800" dirty="0"/>
              <a:t>تهاجم نظامی یا تهاجم سخت یک کشور علیه کشور دیگر منجر به جنگ می شود؛ بنابراین در تعریف </a:t>
            </a:r>
            <a:r>
              <a:rPr lang="fa-IR" sz="2800" dirty="0" smtClean="0"/>
              <a:t>جنگ می </a:t>
            </a:r>
            <a:r>
              <a:rPr lang="fa-IR" sz="2800" dirty="0"/>
              <a:t>توان گفت: نبرد خشن و مسلحانه ای است که بین دو یا چند اجتماع مستقل اتفاق می افتد</a:t>
            </a:r>
            <a:r>
              <a:rPr lang="fa-IR" sz="2800" dirty="0" smtClean="0"/>
              <a:t>.</a:t>
            </a:r>
          </a:p>
          <a:p>
            <a:pPr marL="0" indent="0" algn="r" rtl="1">
              <a:buNone/>
            </a:pPr>
            <a:r>
              <a:rPr lang="fa-IR" sz="2800" dirty="0"/>
              <a:t>در ابتدای زندگی جمعی انسان ها شروع هر جنگ دلایل ساده و مشخصی داشت و دو طرف درگیر عموما برای به دست آوردن غنایم، قدرت نمایی و مقابله به مثل </a:t>
            </a:r>
            <a:r>
              <a:rPr lang="fa-IR" sz="2800" dirty="0" smtClean="0"/>
              <a:t>(تلافی </a:t>
            </a:r>
            <a:r>
              <a:rPr lang="fa-IR" sz="2800" dirty="0"/>
              <a:t>کردن حملات </a:t>
            </a:r>
            <a:r>
              <a:rPr lang="fa-IR" sz="2800" dirty="0" smtClean="0"/>
              <a:t>قبلی) </a:t>
            </a:r>
            <a:r>
              <a:rPr lang="fa-IR" sz="2800" dirty="0"/>
              <a:t>با یکدیگر جنگ می کردند. </a:t>
            </a:r>
            <a:r>
              <a:rPr lang="fa-IR" sz="2800" dirty="0" smtClean="0"/>
              <a:t>اما  برای </a:t>
            </a:r>
            <a:r>
              <a:rPr lang="fa-IR" sz="2800" dirty="0"/>
              <a:t>وقوع جنگ های بزرگ در طول تاریخ دلایل فراوانی وجود دارد.</a:t>
            </a:r>
            <a:endParaRPr lang="en-US" sz="2800" dirty="0"/>
          </a:p>
        </p:txBody>
      </p:sp>
    </p:spTree>
    <p:extLst>
      <p:ext uri="{BB962C8B-B14F-4D97-AF65-F5344CB8AC3E}">
        <p14:creationId xmlns:p14="http://schemas.microsoft.com/office/powerpoint/2010/main" val="37800215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6600" dirty="0" smtClean="0">
                <a:ln w="0">
                  <a:solidFill>
                    <a:schemeClr val="tx1"/>
                  </a:solidFill>
                </a:ln>
                <a:solidFill>
                  <a:schemeClr val="tx1"/>
                </a:solidFill>
                <a:effectLst>
                  <a:reflection blurRad="6350" stA="53000" endA="300" endPos="35500" dir="5400000" sy="-90000" algn="bl" rotWithShape="0"/>
                </a:effectLst>
              </a:rPr>
              <a:t>دفاع</a:t>
            </a:r>
            <a:endParaRPr lang="en-US" sz="6000" dirty="0">
              <a:ln w="0">
                <a:solidFill>
                  <a:schemeClr val="tx1"/>
                </a:solidFill>
              </a:ln>
              <a:solidFill>
                <a:schemeClr val="tx1"/>
              </a:solidFill>
            </a:endParaRPr>
          </a:p>
        </p:txBody>
      </p:sp>
      <p:sp>
        <p:nvSpPr>
          <p:cNvPr id="3" name="Content Placeholder 2"/>
          <p:cNvSpPr>
            <a:spLocks noGrp="1"/>
          </p:cNvSpPr>
          <p:nvPr>
            <p:ph idx="1"/>
          </p:nvPr>
        </p:nvSpPr>
        <p:spPr/>
        <p:txBody>
          <a:bodyPr>
            <a:normAutofit/>
          </a:bodyPr>
          <a:lstStyle/>
          <a:p>
            <a:pPr marL="0" indent="0" algn="r" rtl="1">
              <a:buNone/>
            </a:pPr>
            <a:r>
              <a:rPr lang="fa-IR" sz="2800" dirty="0"/>
              <a:t>جنگ امر خوشایندی نیست و عموم انسان های عاقل آن را دوست ندارند و مخالف وقوع جنگ </a:t>
            </a:r>
            <a:r>
              <a:rPr lang="fa-IR" sz="2800" dirty="0" smtClean="0"/>
              <a:t>هستند؛ زیرا </a:t>
            </a:r>
            <a:r>
              <a:rPr lang="fa-IR" sz="2800" dirty="0"/>
              <a:t>می دانند افراد زیادی در جنگ کشته می شوند و آسیب های فراوانی به امکانات و ثروت های مادی و </a:t>
            </a:r>
            <a:r>
              <a:rPr lang="fa-IR" sz="2800" dirty="0" smtClean="0"/>
              <a:t>معنوی هر </a:t>
            </a:r>
            <a:r>
              <a:rPr lang="fa-IR" sz="2800" dirty="0"/>
              <a:t>دو طرف وارد می شود</a:t>
            </a:r>
            <a:r>
              <a:rPr lang="fa-IR" sz="2800" dirty="0" smtClean="0"/>
              <a:t>.</a:t>
            </a:r>
          </a:p>
          <a:p>
            <a:pPr marL="0" indent="0" algn="r" rtl="1">
              <a:buNone/>
            </a:pPr>
            <a:r>
              <a:rPr lang="fa-IR" sz="2800" dirty="0"/>
              <a:t>دفاع از سرزمین و اعتقادات زمینهٔ بروز دلاوری جوانان را فراهم می سازد و باعث گسترش </a:t>
            </a:r>
            <a:r>
              <a:rPr lang="fa-IR" sz="2800" dirty="0" smtClean="0"/>
              <a:t>اخلاق جوانمردانه </a:t>
            </a:r>
            <a:r>
              <a:rPr lang="fa-IR" sz="2800" dirty="0"/>
              <a:t>، تقویت روحیهٔ سلحشوری و از خود گذشتگی مردم می شود.</a:t>
            </a:r>
            <a:endParaRPr lang="en-US" sz="2800" dirty="0"/>
          </a:p>
        </p:txBody>
      </p:sp>
      <p:pic>
        <p:nvPicPr>
          <p:cNvPr id="4" name="Picture 3"/>
          <p:cNvPicPr>
            <a:picLocks noChangeAspect="1"/>
          </p:cNvPicPr>
          <p:nvPr/>
        </p:nvPicPr>
        <p:blipFill>
          <a:blip r:embed="rId2"/>
          <a:stretch>
            <a:fillRect/>
          </a:stretch>
        </p:blipFill>
        <p:spPr>
          <a:xfrm>
            <a:off x="328869" y="4939219"/>
            <a:ext cx="3263719" cy="191878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786423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r" rtl="1">
              <a:buNone/>
            </a:pPr>
            <a:r>
              <a:rPr lang="fa-IR" sz="2800" dirty="0"/>
              <a:t>معمولا در هر جنگی، بهترین و با انگیزه ترین افرد از سرزمین شان تا پای جان دفاع می کنند و تبدیل </a:t>
            </a:r>
            <a:r>
              <a:rPr lang="fa-IR" sz="2800" dirty="0" smtClean="0"/>
              <a:t>به قهرمانان </a:t>
            </a:r>
            <a:r>
              <a:rPr lang="fa-IR" sz="2800" dirty="0"/>
              <a:t>ملت خود می شوند</a:t>
            </a:r>
            <a:r>
              <a:rPr lang="fa-IR" sz="2800" dirty="0" smtClean="0"/>
              <a:t>.</a:t>
            </a:r>
          </a:p>
          <a:p>
            <a:pPr marL="0" indent="0" algn="r" rtl="1">
              <a:buNone/>
            </a:pPr>
            <a:r>
              <a:rPr lang="fa-IR" sz="2800" dirty="0"/>
              <a:t>هر ملتی براساس فطرت ذاتی خود و با بهره مندی از تفکر و اراده خویش در مقابل تهاجم بیگانگان ایستادگی </a:t>
            </a:r>
            <a:r>
              <a:rPr lang="fa-IR" sz="2800" dirty="0" smtClean="0"/>
              <a:t>ومقاومت </a:t>
            </a:r>
            <a:r>
              <a:rPr lang="fa-IR" sz="2800" dirty="0"/>
              <a:t>می کند، زیرا حفظ عزت و سربلندی و رسیدن به کمال بدون مقاومت در برابر تجاوزگران به دست نمی آید.</a:t>
            </a:r>
            <a:endParaRPr lang="en-US" sz="2800" dirty="0"/>
          </a:p>
        </p:txBody>
      </p:sp>
      <p:pic>
        <p:nvPicPr>
          <p:cNvPr id="4" name="Picture 3"/>
          <p:cNvPicPr>
            <a:picLocks noChangeAspect="1"/>
          </p:cNvPicPr>
          <p:nvPr/>
        </p:nvPicPr>
        <p:blipFill>
          <a:blip r:embed="rId2"/>
          <a:stretch>
            <a:fillRect/>
          </a:stretch>
        </p:blipFill>
        <p:spPr>
          <a:xfrm>
            <a:off x="7226216" y="4830013"/>
            <a:ext cx="3718662" cy="180570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763357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589212" y="1905000"/>
            <a:ext cx="8915400" cy="2626057"/>
          </a:xfrm>
        </p:spPr>
        <p:style>
          <a:lnRef idx="3">
            <a:schemeClr val="lt1"/>
          </a:lnRef>
          <a:fillRef idx="1">
            <a:schemeClr val="accent1"/>
          </a:fillRef>
          <a:effectRef idx="1">
            <a:schemeClr val="accent1"/>
          </a:effectRef>
          <a:fontRef idx="minor">
            <a:schemeClr val="lt1"/>
          </a:fontRef>
        </p:style>
        <p:txBody>
          <a:bodyPr>
            <a:normAutofit/>
          </a:bodyPr>
          <a:lstStyle/>
          <a:p>
            <a:pPr marL="0" indent="0" algn="ctr" rtl="1">
              <a:buNone/>
            </a:pPr>
            <a:endParaRPr lang="fa-IR" sz="2800" dirty="0" smtClean="0"/>
          </a:p>
          <a:p>
            <a:pPr marL="0" indent="0" algn="ctr" rtl="1">
              <a:buNone/>
            </a:pPr>
            <a:r>
              <a:rPr lang="fa-IR" sz="2800" dirty="0" smtClean="0"/>
              <a:t>اهمیت </a:t>
            </a:r>
            <a:r>
              <a:rPr lang="fa-IR" sz="2800" dirty="0"/>
              <a:t>دفاع در قرآن کریم: اگر خداوند بعضی از مردم را به وسیلۀ بعضی دیگر دفع نمی </a:t>
            </a:r>
            <a:r>
              <a:rPr lang="fa-IR" sz="2800" dirty="0" smtClean="0"/>
              <a:t>کرد صومعه </a:t>
            </a:r>
            <a:r>
              <a:rPr lang="fa-IR" sz="2800" dirty="0"/>
              <a:t>ها، کلیساها، کنیسه ها و مساجدی که نام خدا در آنها بسیار برده می شود، ویران می </a:t>
            </a:r>
            <a:r>
              <a:rPr lang="fa-IR" sz="2800" dirty="0" smtClean="0"/>
              <a:t>شد</a:t>
            </a:r>
            <a:endParaRPr lang="en-US" sz="2800" dirty="0"/>
          </a:p>
        </p:txBody>
      </p:sp>
    </p:spTree>
    <p:extLst>
      <p:ext uri="{BB962C8B-B14F-4D97-AF65-F5344CB8AC3E}">
        <p14:creationId xmlns:p14="http://schemas.microsoft.com/office/powerpoint/2010/main" val="14688120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Autofit/>
          </a:bodyPr>
          <a:lstStyle/>
          <a:p>
            <a:pPr marL="0" indent="0" algn="r" rtl="1">
              <a:buNone/>
            </a:pPr>
            <a:r>
              <a:rPr lang="fa-IR" sz="2800" dirty="0"/>
              <a:t>در ساده ترین تعریف، دفاع به مجموعه اقداماتی گفته می شود که انسان برای حفظ و حراست </a:t>
            </a:r>
            <a:r>
              <a:rPr lang="fa-IR" sz="2800" dirty="0" smtClean="0"/>
              <a:t>از حیات</a:t>
            </a:r>
            <a:r>
              <a:rPr lang="fa-IR" sz="2800" dirty="0"/>
              <a:t>، اعتقادات، سرزمین و… خود در برابر خطراتی که او را تهدید می کند، انجام می دهد.</a:t>
            </a:r>
          </a:p>
          <a:p>
            <a:pPr marL="0" indent="0" algn="r" rtl="1">
              <a:buNone/>
            </a:pPr>
            <a:r>
              <a:rPr lang="fa-IR" sz="2800" dirty="0"/>
              <a:t>انسان مسلمان، نوع و شیوه دفاع خود در برابر تهدیدات را، متناسب </a:t>
            </a:r>
            <a:r>
              <a:rPr lang="fa-IR" sz="2800" dirty="0" smtClean="0"/>
              <a:t>با شرایط  زمانی</a:t>
            </a:r>
            <a:r>
              <a:rPr lang="fa-IR" sz="2800" dirty="0"/>
              <a:t>، مکانی و چگونگی </a:t>
            </a:r>
            <a:r>
              <a:rPr lang="fa-IR" sz="2800" dirty="0" smtClean="0"/>
              <a:t>خطر،و </a:t>
            </a:r>
            <a:r>
              <a:rPr lang="fa-IR" sz="2800" dirty="0"/>
              <a:t>… انتخاب می کند. و همچنین علاوه بر دفاع از جسم، جان و امور مادی، از ارزش های معنوی دفاع می کند.</a:t>
            </a:r>
            <a:endParaRPr lang="en-US" sz="2800" dirty="0"/>
          </a:p>
        </p:txBody>
      </p:sp>
    </p:spTree>
    <p:extLst>
      <p:ext uri="{BB962C8B-B14F-4D97-AF65-F5344CB8AC3E}">
        <p14:creationId xmlns:p14="http://schemas.microsoft.com/office/powerpoint/2010/main" val="27961071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r" rtl="1">
              <a:buNone/>
            </a:pPr>
            <a:r>
              <a:rPr lang="fa-IR" sz="2800" dirty="0"/>
              <a:t>در طول تاریخ موارد فراوانی وجود دارد که گروه یا کشوری کوچک با تعداد جمعیت کمتر در مقابل </a:t>
            </a:r>
            <a:r>
              <a:rPr lang="fa-IR" sz="2800" dirty="0" smtClean="0"/>
              <a:t>تهاجم گروه </a:t>
            </a:r>
            <a:r>
              <a:rPr lang="fa-IR" sz="2800" dirty="0"/>
              <a:t>ها یا کشورهای بزرگ تر دفاع کرده و با پیروزی در جنگ افتخاری بزرگ را نصیب خود کرده است.</a:t>
            </a:r>
            <a:endParaRPr lang="en-US" sz="2800" dirty="0"/>
          </a:p>
        </p:txBody>
      </p:sp>
    </p:spTree>
    <p:extLst>
      <p:ext uri="{BB962C8B-B14F-4D97-AF65-F5344CB8AC3E}">
        <p14:creationId xmlns:p14="http://schemas.microsoft.com/office/powerpoint/2010/main" val="37283108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589212" y="2133600"/>
            <a:ext cx="8915400" cy="2206388"/>
          </a:xfrm>
        </p:spPr>
        <p:style>
          <a:lnRef idx="3">
            <a:schemeClr val="lt1"/>
          </a:lnRef>
          <a:fillRef idx="1">
            <a:schemeClr val="accent1"/>
          </a:fillRef>
          <a:effectRef idx="1">
            <a:schemeClr val="accent1"/>
          </a:effectRef>
          <a:fontRef idx="minor">
            <a:schemeClr val="lt1"/>
          </a:fontRef>
        </p:style>
        <p:txBody>
          <a:bodyPr>
            <a:normAutofit/>
          </a:bodyPr>
          <a:lstStyle/>
          <a:p>
            <a:pPr marL="0" indent="0" algn="r" rtl="1">
              <a:buNone/>
            </a:pPr>
            <a:r>
              <a:rPr lang="fa-IR" sz="2800" dirty="0" smtClean="0"/>
              <a:t> </a:t>
            </a:r>
          </a:p>
          <a:p>
            <a:pPr marL="0" indent="0" algn="r" rtl="1">
              <a:buNone/>
            </a:pPr>
            <a:r>
              <a:rPr lang="fa-IR" sz="2800" dirty="0" smtClean="0"/>
              <a:t>در </a:t>
            </a:r>
            <a:r>
              <a:rPr lang="fa-IR" sz="2800" dirty="0"/>
              <a:t>این باره خداوند در آیهٔ 249 از سوره بقره می </a:t>
            </a:r>
            <a:r>
              <a:rPr lang="fa-IR" sz="2800" dirty="0" smtClean="0"/>
              <a:t>فرماید: چه </a:t>
            </a:r>
            <a:r>
              <a:rPr lang="fa-IR" sz="2800" dirty="0"/>
              <a:t>بسا گروهی اندک که بر گروهی بسیار </a:t>
            </a:r>
            <a:r>
              <a:rPr lang="fa-IR" sz="2800" dirty="0" smtClean="0"/>
              <a:t>به </a:t>
            </a:r>
            <a:r>
              <a:rPr lang="fa-IR" sz="2800" dirty="0"/>
              <a:t>اذن خدا </a:t>
            </a:r>
            <a:r>
              <a:rPr lang="fa-IR" sz="2800" dirty="0" smtClean="0"/>
              <a:t>پیروزشدند.</a:t>
            </a:r>
            <a:endParaRPr lang="en-US" sz="2800" dirty="0"/>
          </a:p>
        </p:txBody>
      </p:sp>
    </p:spTree>
    <p:extLst>
      <p:ext uri="{BB962C8B-B14F-4D97-AF65-F5344CB8AC3E}">
        <p14:creationId xmlns:p14="http://schemas.microsoft.com/office/powerpoint/2010/main" val="13793260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پایان</a:t>
            </a:r>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734252514"/>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59</TotalTime>
  <Words>785</Words>
  <Application>Microsoft Office PowerPoint</Application>
  <PresentationFormat>Widescreen</PresentationFormat>
  <Paragraphs>46</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Wingdings 3</vt:lpstr>
      <vt:lpstr>Wisp</vt:lpstr>
      <vt:lpstr>بسمه تعالی آیدا نوروزی زمستان96</vt:lpstr>
      <vt:lpstr> تهاجم و دفاع</vt:lpstr>
      <vt:lpstr>تهاجم</vt:lpstr>
      <vt:lpstr>PowerPoint Presentation</vt:lpstr>
      <vt:lpstr>PowerPoint Presentation</vt:lpstr>
      <vt:lpstr>PowerPoint Presentation</vt:lpstr>
      <vt:lpstr>PowerPoint Presentation</vt:lpstr>
      <vt:lpstr>دفاع</vt:lpstr>
      <vt:lpstr>PowerPoint Presentation</vt:lpstr>
      <vt:lpstr>PowerPoint Presentation</vt:lpstr>
      <vt:lpstr>PowerPoint Presentation</vt:lpstr>
      <vt:lpstr>PowerPoint Presentation</vt:lpstr>
      <vt:lpstr>PowerPoint Presentation</vt:lpstr>
      <vt:lpstr>پایان</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بسمه تعالی آیدا نوروزی زمستان96</dc:title>
  <dc:creator>User</dc:creator>
  <cp:lastModifiedBy>User</cp:lastModifiedBy>
  <cp:revision>8</cp:revision>
  <dcterms:created xsi:type="dcterms:W3CDTF">2018-01-11T21:23:35Z</dcterms:created>
  <dcterms:modified xsi:type="dcterms:W3CDTF">2018-01-13T14:26:32Z</dcterms:modified>
</cp:coreProperties>
</file>