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5" autoAdjust="0"/>
    <p:restoredTop sz="94713" autoAdjust="0"/>
  </p:normalViewPr>
  <p:slideViewPr>
    <p:cSldViewPr>
      <p:cViewPr varScale="1">
        <p:scale>
          <a:sx n="110" d="100"/>
          <a:sy n="110" d="100"/>
        </p:scale>
        <p:origin x="-1608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802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47E4D-DC53-4637-B0AB-5B48B492F2C9}" type="datetimeFigureOut">
              <a:rPr lang="en-US" smtClean="0"/>
              <a:pPr/>
              <a:t>1/9/2018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CDD1E-4F22-4677-B9F1-A71FDFCB23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47E4D-DC53-4637-B0AB-5B48B492F2C9}" type="datetimeFigureOut">
              <a:rPr lang="en-US" smtClean="0"/>
              <a:pPr/>
              <a:t>1/9/2018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CDD1E-4F22-4677-B9F1-A71FDFCB23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47E4D-DC53-4637-B0AB-5B48B492F2C9}" type="datetimeFigureOut">
              <a:rPr lang="en-US" smtClean="0"/>
              <a:pPr/>
              <a:t>1/9/2018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CDD1E-4F22-4677-B9F1-A71FDFCB23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47E4D-DC53-4637-B0AB-5B48B492F2C9}" type="datetimeFigureOut">
              <a:rPr lang="en-US" smtClean="0"/>
              <a:pPr/>
              <a:t>1/9/2018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CDD1E-4F22-4677-B9F1-A71FDFCB23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47E4D-DC53-4637-B0AB-5B48B492F2C9}" type="datetimeFigureOut">
              <a:rPr lang="en-US" smtClean="0"/>
              <a:pPr/>
              <a:t>1/9/2018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CDD1E-4F22-4677-B9F1-A71FDFCB23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47E4D-DC53-4637-B0AB-5B48B492F2C9}" type="datetimeFigureOut">
              <a:rPr lang="en-US" smtClean="0"/>
              <a:pPr/>
              <a:t>1/9/2018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EFCDD1E-4F22-4677-B9F1-A71FDFCB238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47E4D-DC53-4637-B0AB-5B48B492F2C9}" type="datetimeFigureOut">
              <a:rPr lang="en-US" smtClean="0"/>
              <a:pPr/>
              <a:t>1/9/2018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CDD1E-4F22-4677-B9F1-A71FDFCB23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47E4D-DC53-4637-B0AB-5B48B492F2C9}" type="datetimeFigureOut">
              <a:rPr lang="en-US" smtClean="0"/>
              <a:pPr/>
              <a:t>1/9/2018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AEFCDD1E-4F22-4677-B9F1-A71FDFCB23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A8047E4D-DC53-4637-B0AB-5B48B492F2C9}" type="datetimeFigureOut">
              <a:rPr lang="en-US" smtClean="0"/>
              <a:pPr/>
              <a:t>1/9/2018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CDD1E-4F22-4677-B9F1-A71FDFCB23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47E4D-DC53-4637-B0AB-5B48B492F2C9}" type="datetimeFigureOut">
              <a:rPr lang="en-US" smtClean="0"/>
              <a:pPr/>
              <a:t>1/9/2018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CDD1E-4F22-4677-B9F1-A71FDFCB23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47E4D-DC53-4637-B0AB-5B48B492F2C9}" type="datetimeFigureOut">
              <a:rPr lang="en-US" smtClean="0"/>
              <a:pPr/>
              <a:t>1/9/2018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CDD1E-4F22-4677-B9F1-A71FDFCB23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8047E4D-DC53-4637-B0AB-5B48B492F2C9}" type="datetimeFigureOut">
              <a:rPr lang="en-US" smtClean="0"/>
              <a:pPr/>
              <a:t>1/9/2018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EFCDD1E-4F22-4677-B9F1-A71FDFCB238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slideLayout" Target="../slideLayouts/slideLayout1.xml"/><Relationship Id="rId1" Type="http://schemas.openxmlformats.org/officeDocument/2006/relationships/audio" Target="file:///E:\ZOZORI\music\13-%20Kara%20Para%20A_k%20Dizi%20M&#252;zikleri%20-%20Elif%20ve%20&#214;mer%20a_k%20m&#252;zi_i%20%5bwww.songmirror.eu%5d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2438400"/>
            <a:ext cx="6480048" cy="2301240"/>
          </a:xfrm>
        </p:spPr>
        <p:txBody>
          <a:bodyPr>
            <a:normAutofit/>
          </a:bodyPr>
          <a:lstStyle/>
          <a:p>
            <a:r>
              <a:rPr lang="fa-IR" sz="6000" b="1" dirty="0" smtClean="0">
                <a:solidFill>
                  <a:srgbClr val="00B0F0"/>
                </a:solidFill>
                <a:cs typeface="B Tabassom" pitchFamily="2" charset="-78"/>
              </a:rPr>
              <a:t>بسیج مدرسه عشق</a:t>
            </a:r>
            <a:endParaRPr lang="en-US" sz="6000" b="1" dirty="0">
              <a:solidFill>
                <a:srgbClr val="00B0F0"/>
              </a:solidFill>
              <a:cs typeface="B Tabassom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1447800" y="3810000"/>
            <a:ext cx="6480048" cy="1752600"/>
          </a:xfrm>
        </p:spPr>
        <p:txBody>
          <a:bodyPr>
            <a:normAutofit fontScale="92500" lnSpcReduction="20000"/>
          </a:bodyPr>
          <a:lstStyle/>
          <a:p>
            <a:endParaRPr lang="fa-IR" dirty="0" smtClean="0">
              <a:cs typeface="B Tabassom" pitchFamily="2" charset="-78"/>
            </a:endParaRPr>
          </a:p>
          <a:p>
            <a:endParaRPr lang="fa-IR" dirty="0" smtClean="0">
              <a:cs typeface="B Tabassom" pitchFamily="2" charset="-78"/>
            </a:endParaRPr>
          </a:p>
          <a:p>
            <a:endParaRPr lang="fa-IR" dirty="0" smtClean="0">
              <a:cs typeface="B Tabassom" pitchFamily="2" charset="-78"/>
            </a:endParaRPr>
          </a:p>
          <a:p>
            <a:r>
              <a:rPr lang="fa-IR" sz="3000" b="1" dirty="0" smtClean="0">
                <a:solidFill>
                  <a:schemeClr val="accent1"/>
                </a:solidFill>
                <a:cs typeface="B Tabassom" pitchFamily="2" charset="-78"/>
              </a:rPr>
              <a:t>دبیر گرامی:سرکارخانم بیرجندی</a:t>
            </a:r>
          </a:p>
          <a:p>
            <a:r>
              <a:rPr lang="fa-IR" sz="3000" b="1" dirty="0" smtClean="0">
                <a:solidFill>
                  <a:schemeClr val="accent1"/>
                </a:solidFill>
                <a:cs typeface="B Tabassom" pitchFamily="2" charset="-78"/>
              </a:rPr>
              <a:t>کاری از:رها خاکپور</a:t>
            </a:r>
          </a:p>
          <a:p>
            <a:endParaRPr lang="fa-IR" dirty="0" smtClean="0">
              <a:cs typeface="B Tabassom" pitchFamily="2" charset="-78"/>
            </a:endParaRPr>
          </a:p>
          <a:p>
            <a:endParaRPr lang="fa-IR" dirty="0" smtClean="0">
              <a:cs typeface="B Tabassom" pitchFamily="2" charset="-78"/>
            </a:endParaRPr>
          </a:p>
          <a:p>
            <a:endParaRPr lang="en-US" dirty="0">
              <a:cs typeface="B Tabassom" pitchFamily="2" charset="-78"/>
            </a:endParaRPr>
          </a:p>
        </p:txBody>
      </p:sp>
      <p:pic>
        <p:nvPicPr>
          <p:cNvPr id="4" name="Picture 3" descr="1367597811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05400" y="304800"/>
            <a:ext cx="3571875" cy="1781175"/>
          </a:xfrm>
          <a:prstGeom prst="rect">
            <a:avLst/>
          </a:prstGeom>
        </p:spPr>
      </p:pic>
      <p:pic>
        <p:nvPicPr>
          <p:cNvPr id="5" name="13- Kara Para A_k Dizi Müzikleri - Elif ve Ömer a_k müzi_i [www.songmirror.eu]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381000" y="1524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28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b="1" dirty="0" smtClean="0">
                <a:solidFill>
                  <a:srgbClr val="00B0F0"/>
                </a:solidFill>
                <a:cs typeface="B Tabassom" pitchFamily="2" charset="-78"/>
              </a:rPr>
              <a:t>سخن آیت الله خمینی(ره)</a:t>
            </a:r>
            <a:endParaRPr lang="en-US" dirty="0">
              <a:solidFill>
                <a:srgbClr val="00B0F0"/>
              </a:solidFill>
              <a:cs typeface="B Tabassom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buNone/>
            </a:pPr>
            <a:r>
              <a:rPr lang="fa-IR" sz="3200" b="1" dirty="0" smtClean="0">
                <a:cs typeface="B Tabassom" pitchFamily="2" charset="-78"/>
              </a:rPr>
              <a:t>بسیج مدرسه عشق،مکتب شاهدان و شهیدان گمنامی است که پیروانش بر گلدسته های رفیع آن اذان شهادت و رشادت سر داده اند..</a:t>
            </a:r>
            <a:endParaRPr lang="en-US" sz="3200" b="1" dirty="0" smtClean="0">
              <a:cs typeface="B Tabassom" pitchFamily="2" charset="-78"/>
            </a:endParaRPr>
          </a:p>
          <a:p>
            <a:pPr algn="r" rtl="1">
              <a:buNone/>
            </a:pPr>
            <a:endParaRPr lang="en-US" b="1" dirty="0">
              <a:cs typeface="B Tabassom" pitchFamily="2" charset="-78"/>
            </a:endParaRPr>
          </a:p>
        </p:txBody>
      </p:sp>
      <p:pic>
        <p:nvPicPr>
          <p:cNvPr id="4" name="Picture 3" descr="iنخنئئخnde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3121512"/>
            <a:ext cx="2209800" cy="33276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0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fa-IR" sz="4800" b="1" dirty="0" smtClean="0">
                <a:solidFill>
                  <a:srgbClr val="00B0F0"/>
                </a:solidFill>
                <a:cs typeface="B Tabassom" pitchFamily="2" charset="-78"/>
              </a:rPr>
              <a:t>متن درس</a:t>
            </a:r>
            <a:endParaRPr lang="en-US" sz="4800" dirty="0">
              <a:solidFill>
                <a:srgbClr val="00B0F0"/>
              </a:solidFill>
              <a:cs typeface="B Tabassom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295400"/>
            <a:ext cx="7467600" cy="4525963"/>
          </a:xfrm>
        </p:spPr>
        <p:txBody>
          <a:bodyPr>
            <a:normAutofit fontScale="62500" lnSpcReduction="20000"/>
          </a:bodyPr>
          <a:lstStyle/>
          <a:p>
            <a:pPr algn="r" rtl="1">
              <a:buNone/>
            </a:pPr>
            <a:r>
              <a:rPr lang="fa-IR" b="1" dirty="0" smtClean="0">
                <a:cs typeface="B Tabassom" pitchFamily="2" charset="-78"/>
              </a:rPr>
              <a:t>کلمه بسیج با انقلاب اسلامی،امام خمینی،ولایت،دفاع مقدس،ایثار و شهادت رابظه ناگسستنی دارد.این رابطه باعث شده که بسیج همواره حافظ و نگهبان ارزش ها و دستاوردهای انقلاب اسلامی می باشد.</a:t>
            </a:r>
          </a:p>
          <a:p>
            <a:pPr algn="r" rtl="1">
              <a:buNone/>
            </a:pPr>
            <a:r>
              <a:rPr lang="ar-SA" b="1" dirty="0" smtClean="0">
                <a:cs typeface="B Tabassom" pitchFamily="2" charset="-78"/>
              </a:rPr>
              <a:t> </a:t>
            </a:r>
            <a:r>
              <a:rPr lang="ar-SA" b="1" dirty="0" smtClean="0">
                <a:solidFill>
                  <a:srgbClr val="00B0F0"/>
                </a:solidFill>
                <a:cs typeface="B Tabassom" pitchFamily="2" charset="-78"/>
              </a:rPr>
              <a:t>چگونگی تشکیل بسیج</a:t>
            </a:r>
            <a:endParaRPr lang="fa-IR" b="1" dirty="0" smtClean="0">
              <a:solidFill>
                <a:srgbClr val="00B0F0"/>
              </a:solidFill>
              <a:cs typeface="B Tabassom" pitchFamily="2" charset="-78"/>
            </a:endParaRPr>
          </a:p>
          <a:p>
            <a:pPr algn="r" rtl="1">
              <a:buNone/>
            </a:pPr>
            <a:r>
              <a:rPr lang="fa-IR" b="1" dirty="0" smtClean="0">
                <a:cs typeface="B Tabassom" pitchFamily="2" charset="-78"/>
              </a:rPr>
              <a:t> </a:t>
            </a:r>
            <a:r>
              <a:rPr lang="ar-SA" b="1" dirty="0" smtClean="0">
                <a:cs typeface="B Tabassom" pitchFamily="2" charset="-78"/>
              </a:rPr>
              <a:t>مردم در تمام صحنه</a:t>
            </a:r>
            <a:r>
              <a:rPr lang="fa-IR" b="1" dirty="0" smtClean="0">
                <a:cs typeface="B Tabassom" pitchFamily="2" charset="-78"/>
              </a:rPr>
              <a:t> </a:t>
            </a:r>
            <a:r>
              <a:rPr lang="ar-SA" b="1" dirty="0" smtClean="0">
                <a:cs typeface="B Tabassom" pitchFamily="2" charset="-78"/>
              </a:rPr>
              <a:t>های سیاسی</a:t>
            </a:r>
            <a:r>
              <a:rPr lang="fa-IR" b="1" dirty="0" smtClean="0">
                <a:cs typeface="B Tabassom" pitchFamily="2" charset="-78"/>
              </a:rPr>
              <a:t> </a:t>
            </a:r>
            <a:r>
              <a:rPr lang="ar-SA" b="1" dirty="0" smtClean="0">
                <a:cs typeface="B Tabassom" pitchFamily="2" charset="-78"/>
              </a:rPr>
              <a:t>یکی از عوامل مهم پیروزی و استمرار </a:t>
            </a:r>
            <a:r>
              <a:rPr lang="ar-SA" b="1" dirty="0" smtClean="0">
                <a:cs typeface="B Tabassom" pitchFamily="2" charset="-78"/>
              </a:rPr>
              <a:t>انق</a:t>
            </a:r>
            <a:r>
              <a:rPr lang="fa-IR" b="1" dirty="0" smtClean="0">
                <a:cs typeface="B Tabassom" pitchFamily="2" charset="-78"/>
              </a:rPr>
              <a:t>لا</a:t>
            </a:r>
            <a:r>
              <a:rPr lang="ar-SA" b="1" dirty="0" smtClean="0">
                <a:cs typeface="B Tabassom" pitchFamily="2" charset="-78"/>
              </a:rPr>
              <a:t>ب </a:t>
            </a:r>
            <a:r>
              <a:rPr lang="ar-SA" b="1" dirty="0" smtClean="0">
                <a:cs typeface="B Tabassom" pitchFamily="2" charset="-78"/>
              </a:rPr>
              <a:t>اس</a:t>
            </a:r>
            <a:r>
              <a:rPr lang="fa-IR" b="1" dirty="0" smtClean="0">
                <a:cs typeface="B Tabassom" pitchFamily="2" charset="-78"/>
              </a:rPr>
              <a:t>لا</a:t>
            </a:r>
            <a:r>
              <a:rPr lang="ar-SA" b="1" dirty="0" smtClean="0">
                <a:cs typeface="B Tabassom" pitchFamily="2" charset="-78"/>
              </a:rPr>
              <a:t>می، حضور باانگیزه</a:t>
            </a:r>
            <a:endParaRPr lang="en-US" b="1" dirty="0" smtClean="0">
              <a:cs typeface="B Tabassom" pitchFamily="2" charset="-78"/>
            </a:endParaRPr>
          </a:p>
          <a:p>
            <a:pPr algn="r" rtl="1">
              <a:buNone/>
            </a:pPr>
            <a:r>
              <a:rPr lang="ar-SA" b="1" dirty="0" smtClean="0">
                <a:cs typeface="B Tabassom" pitchFamily="2" charset="-78"/>
              </a:rPr>
              <a:t>دشمنان علیه جمهوری اسالمی ایران</a:t>
            </a:r>
            <a:r>
              <a:rPr lang="fa-IR" b="1" dirty="0" smtClean="0">
                <a:cs typeface="B Tabassom" pitchFamily="2" charset="-78"/>
              </a:rPr>
              <a:t> </a:t>
            </a:r>
            <a:r>
              <a:rPr lang="ar-SA" b="1" dirty="0" smtClean="0">
                <a:cs typeface="B Tabassom" pitchFamily="2" charset="-78"/>
              </a:rPr>
              <a:t>و اجتماعی جامعه است. با پیروزی </a:t>
            </a:r>
            <a:r>
              <a:rPr lang="ar-SA" b="1" dirty="0" smtClean="0">
                <a:cs typeface="B Tabassom" pitchFamily="2" charset="-78"/>
              </a:rPr>
              <a:t>انقل</a:t>
            </a:r>
            <a:r>
              <a:rPr lang="fa-IR" b="1" dirty="0" smtClean="0">
                <a:cs typeface="B Tabassom" pitchFamily="2" charset="-78"/>
              </a:rPr>
              <a:t>ا</a:t>
            </a:r>
            <a:r>
              <a:rPr lang="ar-SA" b="1" dirty="0" smtClean="0">
                <a:cs typeface="B Tabassom" pitchFamily="2" charset="-78"/>
              </a:rPr>
              <a:t>ب </a:t>
            </a:r>
            <a:r>
              <a:rPr lang="ar-SA" b="1" dirty="0" smtClean="0">
                <a:cs typeface="B Tabassom" pitchFamily="2" charset="-78"/>
              </a:rPr>
              <a:t>اس</a:t>
            </a:r>
            <a:r>
              <a:rPr lang="fa-IR" b="1" dirty="0" smtClean="0">
                <a:cs typeface="B Tabassom" pitchFamily="2" charset="-78"/>
              </a:rPr>
              <a:t>لا</a:t>
            </a:r>
            <a:r>
              <a:rPr lang="ar-SA" b="1" dirty="0" smtClean="0">
                <a:cs typeface="B Tabassom" pitchFamily="2" charset="-78"/>
              </a:rPr>
              <a:t>می توطئه</a:t>
            </a:r>
            <a:r>
              <a:rPr lang="fa-IR" b="1" dirty="0" smtClean="0">
                <a:cs typeface="B Tabassom" pitchFamily="2" charset="-78"/>
              </a:rPr>
              <a:t> </a:t>
            </a:r>
            <a:r>
              <a:rPr lang="ar-SA" b="1" dirty="0" smtClean="0">
                <a:cs typeface="B Tabassom" pitchFamily="2" charset="-78"/>
              </a:rPr>
              <a:t>های همه</a:t>
            </a:r>
            <a:r>
              <a:rPr lang="fa-IR" b="1" dirty="0" smtClean="0">
                <a:cs typeface="B Tabassom" pitchFamily="2" charset="-78"/>
              </a:rPr>
              <a:t> </a:t>
            </a:r>
            <a:r>
              <a:rPr lang="ar-SA" b="1" dirty="0" smtClean="0">
                <a:cs typeface="B Tabassom" pitchFamily="2" charset="-78"/>
              </a:rPr>
              <a:t>جانبه</a:t>
            </a:r>
            <a:endParaRPr lang="en-US" b="1" dirty="0" smtClean="0">
              <a:cs typeface="B Tabassom" pitchFamily="2" charset="-78"/>
            </a:endParaRPr>
          </a:p>
          <a:p>
            <a:pPr algn="r" rtl="1">
              <a:buNone/>
            </a:pPr>
            <a:r>
              <a:rPr lang="ar-SA" b="1" dirty="0" smtClean="0">
                <a:cs typeface="B Tabassom" pitchFamily="2" charset="-78"/>
              </a:rPr>
              <a:t>شروع شد.</a:t>
            </a:r>
            <a:endParaRPr lang="en-US" b="1" dirty="0" smtClean="0">
              <a:cs typeface="B Tabassom" pitchFamily="2" charset="-78"/>
            </a:endParaRPr>
          </a:p>
          <a:p>
            <a:pPr algn="r" rtl="1">
              <a:buNone/>
            </a:pPr>
            <a:r>
              <a:rPr lang="ar-SA" b="1" dirty="0" smtClean="0">
                <a:cs typeface="B Tabassom" pitchFamily="2" charset="-78"/>
              </a:rPr>
              <a:t>در چنین شرایطی تنها عاملی که میتوانست مانع موفقیت دشمنان شود، حضور مستمر و سازماندهی شده</a:t>
            </a:r>
            <a:endParaRPr lang="en-US" b="1" dirty="0" smtClean="0">
              <a:cs typeface="B Tabassom" pitchFamily="2" charset="-78"/>
            </a:endParaRPr>
          </a:p>
          <a:p>
            <a:pPr algn="r" rtl="1">
              <a:buNone/>
            </a:pPr>
            <a:r>
              <a:rPr lang="ar-SA" b="1" dirty="0" smtClean="0">
                <a:cs typeface="B Tabassom" pitchFamily="2" charset="-78"/>
              </a:rPr>
              <a:t>مردم بود؛ زیرا حضور انسانهای مؤمن، انق</a:t>
            </a:r>
            <a:r>
              <a:rPr lang="fa-IR" b="1" dirty="0" smtClean="0">
                <a:cs typeface="B Tabassom" pitchFamily="2" charset="-78"/>
              </a:rPr>
              <a:t>لا</a:t>
            </a:r>
            <a:r>
              <a:rPr lang="ar-SA" b="1" dirty="0" smtClean="0">
                <a:cs typeface="B Tabassom" pitchFamily="2" charset="-78"/>
              </a:rPr>
              <a:t>بی، باانگیزه، فداکار و آموزش دیده، همچون سدی محکم در برابر</a:t>
            </a:r>
            <a:endParaRPr lang="en-US" b="1" dirty="0" smtClean="0">
              <a:cs typeface="B Tabassom" pitchFamily="2" charset="-78"/>
            </a:endParaRPr>
          </a:p>
          <a:p>
            <a:pPr algn="r" rtl="1">
              <a:buNone/>
            </a:pPr>
            <a:r>
              <a:rPr lang="ar-SA" b="1" dirty="0" smtClean="0">
                <a:cs typeface="B Tabassom" pitchFamily="2" charset="-78"/>
              </a:rPr>
              <a:t>توطئه</a:t>
            </a:r>
            <a:r>
              <a:rPr lang="fa-IR" b="1" dirty="0" smtClean="0">
                <a:cs typeface="B Tabassom" pitchFamily="2" charset="-78"/>
              </a:rPr>
              <a:t> </a:t>
            </a:r>
            <a:r>
              <a:rPr lang="ar-SA" b="1" dirty="0" smtClean="0">
                <a:cs typeface="B Tabassom" pitchFamily="2" charset="-78"/>
              </a:rPr>
              <a:t>گران، مانع تحقق اهداف آنها می</a:t>
            </a:r>
            <a:r>
              <a:rPr lang="fa-IR" b="1" dirty="0" smtClean="0">
                <a:cs typeface="B Tabassom" pitchFamily="2" charset="-78"/>
              </a:rPr>
              <a:t> </a:t>
            </a:r>
            <a:r>
              <a:rPr lang="ar-SA" b="1" dirty="0" smtClean="0">
                <a:cs typeface="B Tabassom" pitchFamily="2" charset="-78"/>
              </a:rPr>
              <a:t>شود.</a:t>
            </a:r>
            <a:endParaRPr lang="en-US" b="1" dirty="0" smtClean="0">
              <a:cs typeface="B Tabassom" pitchFamily="2" charset="-78"/>
            </a:endParaRPr>
          </a:p>
          <a:p>
            <a:pPr algn="r" rtl="1">
              <a:buNone/>
            </a:pPr>
            <a:r>
              <a:rPr lang="ar-SA" b="1" dirty="0" smtClean="0">
                <a:cs typeface="B Tabassom" pitchFamily="2" charset="-78"/>
              </a:rPr>
              <a:t>امام خمینی </a:t>
            </a:r>
            <a:r>
              <a:rPr lang="fa-IR" b="1" dirty="0" smtClean="0">
                <a:cs typeface="B Tabassom" pitchFamily="2" charset="-78"/>
              </a:rPr>
              <a:t>(</a:t>
            </a:r>
            <a:r>
              <a:rPr lang="ar-SA" b="1" dirty="0" smtClean="0">
                <a:cs typeface="B Tabassom" pitchFamily="2" charset="-78"/>
              </a:rPr>
              <a:t>ره</a:t>
            </a:r>
            <a:r>
              <a:rPr lang="fa-IR" b="1" dirty="0" smtClean="0">
                <a:cs typeface="B Tabassom" pitchFamily="2" charset="-78"/>
              </a:rPr>
              <a:t>)</a:t>
            </a:r>
            <a:r>
              <a:rPr lang="ar-SA" b="1" dirty="0" smtClean="0">
                <a:cs typeface="B Tabassom" pitchFamily="2" charset="-78"/>
              </a:rPr>
              <a:t> به عنوان رهبر </a:t>
            </a:r>
            <a:r>
              <a:rPr lang="ar-SA" b="1" dirty="0" smtClean="0">
                <a:cs typeface="B Tabassom" pitchFamily="2" charset="-78"/>
              </a:rPr>
              <a:t>آینده</a:t>
            </a:r>
            <a:r>
              <a:rPr lang="fa-IR" b="1" dirty="0" smtClean="0">
                <a:cs typeface="B Tabassom" pitchFamily="2" charset="-78"/>
              </a:rPr>
              <a:t> </a:t>
            </a:r>
            <a:r>
              <a:rPr lang="ar-SA" b="1" dirty="0" smtClean="0">
                <a:cs typeface="B Tabassom" pitchFamily="2" charset="-78"/>
              </a:rPr>
              <a:t>نگر </a:t>
            </a:r>
            <a:r>
              <a:rPr lang="ar-SA" b="1" dirty="0" smtClean="0">
                <a:cs typeface="B Tabassom" pitchFamily="2" charset="-78"/>
              </a:rPr>
              <a:t>انقل</a:t>
            </a:r>
            <a:r>
              <a:rPr lang="fa-IR" b="1" dirty="0" smtClean="0">
                <a:cs typeface="B Tabassom" pitchFamily="2" charset="-78"/>
              </a:rPr>
              <a:t>ا</a:t>
            </a:r>
            <a:r>
              <a:rPr lang="ar-SA" b="1" dirty="0" smtClean="0">
                <a:cs typeface="B Tabassom" pitchFamily="2" charset="-78"/>
              </a:rPr>
              <a:t>ب اس</a:t>
            </a:r>
            <a:r>
              <a:rPr lang="fa-IR" b="1" dirty="0" smtClean="0">
                <a:cs typeface="B Tabassom" pitchFamily="2" charset="-78"/>
              </a:rPr>
              <a:t>لا</a:t>
            </a:r>
            <a:r>
              <a:rPr lang="ar-SA" b="1" dirty="0" smtClean="0">
                <a:cs typeface="B Tabassom" pitchFamily="2" charset="-78"/>
              </a:rPr>
              <a:t>می، این ضرورت را به درستی تشخیص داد و در تاریخ</a:t>
            </a:r>
            <a:endParaRPr lang="en-US" b="1" dirty="0" smtClean="0">
              <a:cs typeface="B Tabassom" pitchFamily="2" charset="-78"/>
            </a:endParaRPr>
          </a:p>
          <a:p>
            <a:pPr algn="r" rtl="1">
              <a:buNone/>
            </a:pPr>
            <a:r>
              <a:rPr lang="ar-SA" b="1" dirty="0" smtClean="0">
                <a:cs typeface="B Tabassom" pitchFamily="2" charset="-78"/>
              </a:rPr>
              <a:t>٥ آذر ١٣٥٨ دستور تشکیل ارتش بیست</a:t>
            </a:r>
            <a:r>
              <a:rPr lang="fa-IR" b="1" dirty="0" smtClean="0">
                <a:cs typeface="B Tabassom" pitchFamily="2" charset="-78"/>
              </a:rPr>
              <a:t> </a:t>
            </a:r>
            <a:r>
              <a:rPr lang="ar-SA" b="1" dirty="0" smtClean="0">
                <a:cs typeface="B Tabassom" pitchFamily="2" charset="-78"/>
              </a:rPr>
              <a:t>میلیونی </a:t>
            </a:r>
            <a:r>
              <a:rPr lang="fa-IR" b="1" dirty="0" smtClean="0">
                <a:cs typeface="B Tabassom" pitchFamily="2" charset="-78"/>
              </a:rPr>
              <a:t>(</a:t>
            </a:r>
            <a:r>
              <a:rPr lang="ar-SA" b="1" dirty="0" smtClean="0">
                <a:cs typeface="B Tabassom" pitchFamily="2" charset="-78"/>
              </a:rPr>
              <a:t>بسیج</a:t>
            </a:r>
            <a:r>
              <a:rPr lang="fa-IR" b="1" dirty="0" smtClean="0">
                <a:cs typeface="B Tabassom" pitchFamily="2" charset="-78"/>
              </a:rPr>
              <a:t>)</a:t>
            </a:r>
            <a:r>
              <a:rPr lang="ar-SA" b="1" dirty="0" smtClean="0">
                <a:cs typeface="B Tabassom" pitchFamily="2" charset="-78"/>
              </a:rPr>
              <a:t>را صادر فرمود. زمانی که بنیان</a:t>
            </a:r>
            <a:r>
              <a:rPr lang="fa-IR" b="1" dirty="0" smtClean="0">
                <a:cs typeface="B Tabassom" pitchFamily="2" charset="-78"/>
              </a:rPr>
              <a:t> </a:t>
            </a:r>
            <a:r>
              <a:rPr lang="ar-SA" b="1" dirty="0" smtClean="0">
                <a:cs typeface="B Tabassom" pitchFamily="2" charset="-78"/>
              </a:rPr>
              <a:t>گذار جمهوری اس</a:t>
            </a:r>
            <a:r>
              <a:rPr lang="fa-IR" b="1" dirty="0" smtClean="0">
                <a:cs typeface="B Tabassom" pitchFamily="2" charset="-78"/>
              </a:rPr>
              <a:t>لا</a:t>
            </a:r>
            <a:r>
              <a:rPr lang="ar-SA" b="1" dirty="0" smtClean="0">
                <a:cs typeface="B Tabassom" pitchFamily="2" charset="-78"/>
              </a:rPr>
              <a:t>می</a:t>
            </a:r>
            <a:endParaRPr lang="en-US" b="1" dirty="0" smtClean="0">
              <a:cs typeface="B Tabassom" pitchFamily="2" charset="-78"/>
            </a:endParaRPr>
          </a:p>
          <a:p>
            <a:pPr algn="r" rtl="1">
              <a:buNone/>
            </a:pPr>
            <a:r>
              <a:rPr lang="ar-SA" b="1" dirty="0" smtClean="0">
                <a:cs typeface="B Tabassom" pitchFamily="2" charset="-78"/>
              </a:rPr>
              <a:t>ایران دستور تشکیل بسیج را صادر کرد، کمتر کسی میتوانست فکر کند که این آینده</a:t>
            </a:r>
            <a:r>
              <a:rPr lang="fa-IR" b="1" dirty="0" smtClean="0">
                <a:cs typeface="B Tabassom" pitchFamily="2" charset="-78"/>
              </a:rPr>
              <a:t> </a:t>
            </a:r>
            <a:r>
              <a:rPr lang="ar-SA" b="1" dirty="0" smtClean="0">
                <a:cs typeface="B Tabassom" pitchFamily="2" charset="-78"/>
              </a:rPr>
              <a:t>نگری چه نقشی در حفظ</a:t>
            </a:r>
            <a:endParaRPr lang="en-US" b="1" dirty="0" smtClean="0">
              <a:cs typeface="B Tabassom" pitchFamily="2" charset="-78"/>
            </a:endParaRPr>
          </a:p>
          <a:p>
            <a:pPr algn="r" rtl="1">
              <a:buNone/>
            </a:pPr>
            <a:r>
              <a:rPr lang="ar-SA" b="1" dirty="0" smtClean="0">
                <a:cs typeface="B Tabassom" pitchFamily="2" charset="-78"/>
              </a:rPr>
              <a:t>و بقای نظام نوپای اس</a:t>
            </a:r>
            <a:r>
              <a:rPr lang="fa-IR" b="1" dirty="0" smtClean="0">
                <a:cs typeface="B Tabassom" pitchFamily="2" charset="-78"/>
              </a:rPr>
              <a:t>لا</a:t>
            </a:r>
            <a:r>
              <a:rPr lang="ar-SA" b="1" dirty="0" smtClean="0">
                <a:cs typeface="B Tabassom" pitchFamily="2" charset="-78"/>
              </a:rPr>
              <a:t>می ایران خواهد داشت.</a:t>
            </a:r>
            <a:endParaRPr lang="en-US" b="1" dirty="0" smtClean="0">
              <a:cs typeface="B Tabassom" pitchFamily="2" charset="-78"/>
            </a:endParaRPr>
          </a:p>
          <a:p>
            <a:pPr>
              <a:buNone/>
            </a:pPr>
            <a:endParaRPr lang="en-US" dirty="0">
              <a:cs typeface="B Tabassom" pitchFamily="2" charset="-78"/>
            </a:endParaRPr>
          </a:p>
        </p:txBody>
      </p:sp>
      <p:pic>
        <p:nvPicPr>
          <p:cNvPr id="6" name="Picture 5" descr="imagللل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76825"/>
            <a:ext cx="2562225" cy="1781175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 smtClean="0">
                <a:solidFill>
                  <a:srgbClr val="00B0F0"/>
                </a:solidFill>
                <a:cs typeface="B Tabassom" pitchFamily="2" charset="-78"/>
              </a:rPr>
              <a:t>ادامه...</a:t>
            </a:r>
            <a:endParaRPr lang="en-US" b="1" dirty="0">
              <a:solidFill>
                <a:srgbClr val="00B0F0"/>
              </a:solidFill>
              <a:cs typeface="B Tabassom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r" rtl="1">
              <a:buNone/>
            </a:pPr>
            <a:r>
              <a:rPr lang="ar-SA" b="1" dirty="0" smtClean="0">
                <a:solidFill>
                  <a:srgbClr val="00B0F0"/>
                </a:solidFill>
                <a:cs typeface="B Kamran" pitchFamily="2" charset="-78"/>
              </a:rPr>
              <a:t>اوج حماسه</a:t>
            </a:r>
            <a:r>
              <a:rPr lang="fa-IR" b="1" dirty="0" smtClean="0">
                <a:solidFill>
                  <a:srgbClr val="00B0F0"/>
                </a:solidFill>
                <a:cs typeface="B Kamran" pitchFamily="2" charset="-78"/>
              </a:rPr>
              <a:t> </a:t>
            </a:r>
            <a:r>
              <a:rPr lang="ar-SA" b="1" dirty="0" smtClean="0">
                <a:solidFill>
                  <a:srgbClr val="00B0F0"/>
                </a:solidFill>
                <a:cs typeface="B Kamran" pitchFamily="2" charset="-78"/>
              </a:rPr>
              <a:t>آفرینی</a:t>
            </a:r>
            <a:r>
              <a:rPr lang="fa-IR" b="1" dirty="0" smtClean="0">
                <a:solidFill>
                  <a:srgbClr val="00B0F0"/>
                </a:solidFill>
                <a:cs typeface="B Kamran" pitchFamily="2" charset="-78"/>
              </a:rPr>
              <a:t> </a:t>
            </a:r>
            <a:r>
              <a:rPr lang="ar-SA" b="1" dirty="0" smtClean="0">
                <a:solidFill>
                  <a:srgbClr val="00B0F0"/>
                </a:solidFill>
                <a:cs typeface="B Kamran" pitchFamily="2" charset="-78"/>
              </a:rPr>
              <a:t>های بسیج در دفاع مقدس</a:t>
            </a:r>
            <a:endParaRPr lang="en-US" b="1" dirty="0" smtClean="0">
              <a:solidFill>
                <a:srgbClr val="00B0F0"/>
              </a:solidFill>
              <a:cs typeface="B Kamran" pitchFamily="2" charset="-78"/>
            </a:endParaRPr>
          </a:p>
          <a:p>
            <a:pPr algn="r" rtl="1">
              <a:buNone/>
            </a:pPr>
            <a:r>
              <a:rPr lang="ar-SA" b="1" dirty="0" smtClean="0">
                <a:cs typeface="B Kamran" pitchFamily="2" charset="-78"/>
              </a:rPr>
              <a:t>هنوز یک سال از فرمان امام خمینی مبنی بر تشکیل بسیج نگذشته بود که صدام، با حمایت قدرتهای</a:t>
            </a:r>
            <a:r>
              <a:rPr lang="fa-IR" b="1" dirty="0" smtClean="0">
                <a:cs typeface="B Kamran" pitchFamily="2" charset="-78"/>
              </a:rPr>
              <a:t> </a:t>
            </a:r>
            <a:r>
              <a:rPr lang="ar-SA" b="1" dirty="0" smtClean="0">
                <a:cs typeface="B Kamran" pitchFamily="2" charset="-78"/>
              </a:rPr>
              <a:t>سلطه</a:t>
            </a:r>
            <a:r>
              <a:rPr lang="fa-IR" b="1" dirty="0" smtClean="0">
                <a:cs typeface="B Kamran" pitchFamily="2" charset="-78"/>
              </a:rPr>
              <a:t> </a:t>
            </a:r>
            <a:r>
              <a:rPr lang="ar-SA" b="1" dirty="0" smtClean="0">
                <a:cs typeface="B Kamran" pitchFamily="2" charset="-78"/>
              </a:rPr>
              <a:t>گر، جنگی را</a:t>
            </a:r>
            <a:r>
              <a:rPr lang="fa-IR" b="1" dirty="0" smtClean="0">
                <a:cs typeface="B Kamran" pitchFamily="2" charset="-78"/>
              </a:rPr>
              <a:t> </a:t>
            </a:r>
            <a:r>
              <a:rPr lang="ar-SA" b="1" dirty="0" smtClean="0">
                <a:cs typeface="B Kamran" pitchFamily="2" charset="-78"/>
              </a:rPr>
              <a:t>بر کشور ما تحمیل کرد که هشت سال طول کشید</a:t>
            </a:r>
            <a:r>
              <a:rPr lang="fa-IR" b="1" dirty="0" smtClean="0">
                <a:cs typeface="B Kamran" pitchFamily="2" charset="-78"/>
              </a:rPr>
              <a:t>.</a:t>
            </a:r>
            <a:endParaRPr lang="en-US" b="1" dirty="0" smtClean="0">
              <a:cs typeface="B Kamran" pitchFamily="2" charset="-78"/>
            </a:endParaRPr>
          </a:p>
          <a:p>
            <a:pPr algn="r" rtl="1">
              <a:buNone/>
            </a:pPr>
            <a:r>
              <a:rPr lang="ar-SA" b="1" dirty="0" smtClean="0">
                <a:cs typeface="B Kamran" pitchFamily="2" charset="-78"/>
              </a:rPr>
              <a:t>در آن شرایط که ارتش و سپاه پاسداران تجهیزات مناسب، نیروی انسانی کافی و آمادگی </a:t>
            </a:r>
            <a:r>
              <a:rPr lang="fa-IR" b="1" dirty="0" smtClean="0">
                <a:cs typeface="B Kamran" pitchFamily="2" charset="-78"/>
              </a:rPr>
              <a:t>لا</a:t>
            </a:r>
            <a:r>
              <a:rPr lang="ar-SA" b="1" dirty="0" smtClean="0">
                <a:cs typeface="B Kamran" pitchFamily="2" charset="-78"/>
              </a:rPr>
              <a:t>زم </a:t>
            </a:r>
            <a:r>
              <a:rPr lang="ar-SA" b="1" dirty="0" smtClean="0">
                <a:cs typeface="B Kamran" pitchFamily="2" charset="-78"/>
              </a:rPr>
              <a:t>برای ورود به</a:t>
            </a:r>
            <a:r>
              <a:rPr lang="fa-IR" b="1" dirty="0" smtClean="0">
                <a:cs typeface="B Kamran" pitchFamily="2" charset="-78"/>
              </a:rPr>
              <a:t> </a:t>
            </a:r>
            <a:r>
              <a:rPr lang="ar-SA" b="1" dirty="0" smtClean="0">
                <a:cs typeface="B Kamran" pitchFamily="2" charset="-78"/>
              </a:rPr>
              <a:t>یک جنگ گسترده را نداشتند، جمعی از انسانهای مؤمن، فداکار و مقاوم با عنوان بسیجی به کمک مدافعان</a:t>
            </a:r>
            <a:r>
              <a:rPr lang="fa-IR" b="1" dirty="0" smtClean="0">
                <a:cs typeface="B Kamran" pitchFamily="2" charset="-78"/>
              </a:rPr>
              <a:t> </a:t>
            </a:r>
            <a:r>
              <a:rPr lang="ar-SA" b="1" dirty="0" smtClean="0">
                <a:cs typeface="B Kamran" pitchFamily="2" charset="-78"/>
              </a:rPr>
              <a:t>میهن شتافتند و با همراهی نیروهای با  ایمان و شجاع ارتش و سپاه، در راه دفاع از سرزمینشان، حماسه</a:t>
            </a:r>
            <a:r>
              <a:rPr lang="fa-IR" b="1" dirty="0" smtClean="0">
                <a:cs typeface="B Kamran" pitchFamily="2" charset="-78"/>
              </a:rPr>
              <a:t> </a:t>
            </a:r>
            <a:r>
              <a:rPr lang="ar-SA" b="1" dirty="0" smtClean="0">
                <a:cs typeface="B Kamran" pitchFamily="2" charset="-78"/>
              </a:rPr>
              <a:t>هایی</a:t>
            </a:r>
            <a:r>
              <a:rPr lang="fa-IR" b="1" dirty="0" smtClean="0">
                <a:cs typeface="B Kamran" pitchFamily="2" charset="-78"/>
              </a:rPr>
              <a:t> </a:t>
            </a:r>
            <a:r>
              <a:rPr lang="ar-SA" b="1" dirty="0" smtClean="0">
                <a:cs typeface="B Kamran" pitchFamily="2" charset="-78"/>
              </a:rPr>
              <a:t>آفریدند که ملت ایران هرگز آن را فراموش نخواهد کرد.</a:t>
            </a:r>
            <a:endParaRPr lang="en-US" b="1" dirty="0" smtClean="0">
              <a:cs typeface="B Kamran" pitchFamily="2" charset="-78"/>
            </a:endParaRPr>
          </a:p>
          <a:p>
            <a:pPr algn="r" rtl="1">
              <a:buNone/>
            </a:pPr>
            <a:r>
              <a:rPr lang="ar-SA" b="1" dirty="0" smtClean="0">
                <a:cs typeface="B Kamran" pitchFamily="2" charset="-78"/>
              </a:rPr>
              <a:t>دشمنان نظام نوپای اس</a:t>
            </a:r>
            <a:r>
              <a:rPr lang="fa-IR" b="1" dirty="0" smtClean="0">
                <a:cs typeface="B Kamran" pitchFamily="2" charset="-78"/>
              </a:rPr>
              <a:t>لا</a:t>
            </a:r>
            <a:r>
              <a:rPr lang="ar-SA" b="1" dirty="0" smtClean="0">
                <a:cs typeface="B Kamran" pitchFamily="2" charset="-78"/>
              </a:rPr>
              <a:t>می به کمک صدام شتافتند و تمام امکانات و تجهیزات نظامی</a:t>
            </a:r>
            <a:r>
              <a:rPr lang="fa-IR" b="1" dirty="0" smtClean="0">
                <a:cs typeface="B Kamran" pitchFamily="2" charset="-78"/>
              </a:rPr>
              <a:t> </a:t>
            </a:r>
            <a:r>
              <a:rPr lang="ar-SA" b="1" dirty="0" smtClean="0">
                <a:cs typeface="B Kamran" pitchFamily="2" charset="-78"/>
              </a:rPr>
              <a:t>در آن زمان که همه</a:t>
            </a:r>
            <a:r>
              <a:rPr lang="fa-IR" b="1" dirty="0" smtClean="0">
                <a:cs typeface="B Kamran" pitchFamily="2" charset="-78"/>
              </a:rPr>
              <a:t> </a:t>
            </a:r>
            <a:r>
              <a:rPr lang="ar-SA" b="1" dirty="0" smtClean="0">
                <a:cs typeface="B Kamran" pitchFamily="2" charset="-78"/>
              </a:rPr>
              <a:t>آن به</a:t>
            </a:r>
            <a:r>
              <a:rPr lang="fa-IR" b="1" dirty="0" smtClean="0">
                <a:cs typeface="B Kamran" pitchFamily="2" charset="-78"/>
              </a:rPr>
              <a:t> </a:t>
            </a:r>
            <a:r>
              <a:rPr lang="ar-SA" b="1" dirty="0" smtClean="0">
                <a:cs typeface="B Kamran" pitchFamily="2" charset="-78"/>
              </a:rPr>
              <a:t>مورد نیاز را در اختیار او گذاشتند، سالح نیروهای بسیجی ایمان، اعتقاد، ایثار و فداکاری بود که به</a:t>
            </a:r>
            <a:r>
              <a:rPr lang="fa-IR" b="1" dirty="0" smtClean="0">
                <a:cs typeface="B Kamran" pitchFamily="2" charset="-78"/>
              </a:rPr>
              <a:t> </a:t>
            </a:r>
            <a:r>
              <a:rPr lang="ar-SA" b="1" dirty="0" smtClean="0">
                <a:cs typeface="B Kamran" pitchFamily="2" charset="-78"/>
              </a:rPr>
              <a:t>وسیله</a:t>
            </a:r>
            <a:r>
              <a:rPr lang="fa-IR" b="1" dirty="0" smtClean="0">
                <a:cs typeface="B Kamran" pitchFamily="2" charset="-78"/>
              </a:rPr>
              <a:t> </a:t>
            </a:r>
            <a:r>
              <a:rPr lang="ar-SA" b="1" dirty="0" smtClean="0">
                <a:cs typeface="B Kamran" pitchFamily="2" charset="-78"/>
              </a:rPr>
              <a:t>مقابله با دشمن رفتند و پس از هشت سال دفاع مقدس متجاوزان را از خاک میهن بیرون راندند.</a:t>
            </a:r>
            <a:endParaRPr lang="en-US" b="1" dirty="0" smtClean="0">
              <a:cs typeface="B Kamran" pitchFamily="2" charset="-78"/>
            </a:endParaRPr>
          </a:p>
          <a:p>
            <a:endParaRPr lang="en-US" b="1" dirty="0"/>
          </a:p>
        </p:txBody>
      </p:sp>
      <p:pic>
        <p:nvPicPr>
          <p:cNvPr id="4" name="Picture 3" descr="hde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" y="5010150"/>
            <a:ext cx="2466975" cy="18478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7467600" cy="1143000"/>
          </a:xfrm>
        </p:spPr>
        <p:txBody>
          <a:bodyPr/>
          <a:lstStyle/>
          <a:p>
            <a:pPr algn="ctr"/>
            <a:r>
              <a:rPr lang="fa-IR" b="1" dirty="0" smtClean="0">
                <a:solidFill>
                  <a:srgbClr val="00B0F0"/>
                </a:solidFill>
                <a:cs typeface="B Tabassom" pitchFamily="2" charset="-78"/>
              </a:rPr>
              <a:t>ادامه...</a:t>
            </a:r>
            <a:endParaRPr lang="en-US" b="1" dirty="0">
              <a:solidFill>
                <a:srgbClr val="00B0F0"/>
              </a:solidFill>
              <a:cs typeface="B Tabassom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914400"/>
            <a:ext cx="7467600" cy="4525963"/>
          </a:xfrm>
        </p:spPr>
        <p:txBody>
          <a:bodyPr>
            <a:normAutofit fontScale="77500" lnSpcReduction="20000"/>
          </a:bodyPr>
          <a:lstStyle/>
          <a:p>
            <a:pPr algn="r" rtl="1">
              <a:buNone/>
            </a:pPr>
            <a:r>
              <a:rPr lang="ar-SA" b="1" dirty="0" smtClean="0">
                <a:solidFill>
                  <a:srgbClr val="00B0F0"/>
                </a:solidFill>
                <a:cs typeface="B Kamran" pitchFamily="2" charset="-78"/>
              </a:rPr>
              <a:t>اوج حماسه</a:t>
            </a:r>
            <a:r>
              <a:rPr lang="fa-IR" b="1" dirty="0" smtClean="0">
                <a:solidFill>
                  <a:srgbClr val="00B0F0"/>
                </a:solidFill>
                <a:cs typeface="B Kamran" pitchFamily="2" charset="-78"/>
              </a:rPr>
              <a:t> </a:t>
            </a:r>
            <a:r>
              <a:rPr lang="ar-SA" b="1" dirty="0" smtClean="0">
                <a:solidFill>
                  <a:srgbClr val="00B0F0"/>
                </a:solidFill>
                <a:cs typeface="B Kamran" pitchFamily="2" charset="-78"/>
              </a:rPr>
              <a:t>آفرینی</a:t>
            </a:r>
            <a:r>
              <a:rPr lang="fa-IR" b="1" dirty="0" smtClean="0">
                <a:solidFill>
                  <a:srgbClr val="00B0F0"/>
                </a:solidFill>
                <a:cs typeface="B Kamran" pitchFamily="2" charset="-78"/>
              </a:rPr>
              <a:t> </a:t>
            </a:r>
            <a:r>
              <a:rPr lang="ar-SA" b="1" dirty="0" smtClean="0">
                <a:solidFill>
                  <a:srgbClr val="00B0F0"/>
                </a:solidFill>
                <a:cs typeface="B Kamran" pitchFamily="2" charset="-78"/>
              </a:rPr>
              <a:t>های بسیج در دفاع مقدس</a:t>
            </a:r>
            <a:endParaRPr lang="en-US" b="1" dirty="0" smtClean="0">
              <a:solidFill>
                <a:srgbClr val="00B0F0"/>
              </a:solidFill>
              <a:cs typeface="B Kamran" pitchFamily="2" charset="-78"/>
            </a:endParaRPr>
          </a:p>
          <a:p>
            <a:pPr algn="r" rtl="1">
              <a:buNone/>
            </a:pPr>
            <a:r>
              <a:rPr lang="ar-SA" b="1" dirty="0" smtClean="0">
                <a:cs typeface="B Kamran" pitchFamily="2" charset="-78"/>
              </a:rPr>
              <a:t>هنوز یک سال از فرمان امام خمینی مبنی بر تشکیل بسیج نگذشته بود که صدام، با حمایت قدرت</a:t>
            </a:r>
            <a:r>
              <a:rPr lang="fa-IR" b="1" dirty="0" smtClean="0">
                <a:cs typeface="B Kamran" pitchFamily="2" charset="-78"/>
              </a:rPr>
              <a:t> </a:t>
            </a:r>
            <a:r>
              <a:rPr lang="ar-SA" b="1" dirty="0" smtClean="0">
                <a:cs typeface="B Kamran" pitchFamily="2" charset="-78"/>
              </a:rPr>
              <a:t>های</a:t>
            </a:r>
            <a:endParaRPr lang="en-US" b="1" dirty="0" smtClean="0">
              <a:cs typeface="B Kamran" pitchFamily="2" charset="-78"/>
            </a:endParaRPr>
          </a:p>
          <a:p>
            <a:pPr algn="r" rtl="1">
              <a:buNone/>
            </a:pPr>
            <a:r>
              <a:rPr lang="ar-SA" b="1" dirty="0" smtClean="0">
                <a:cs typeface="B Kamran" pitchFamily="2" charset="-78"/>
              </a:rPr>
              <a:t>سلطه</a:t>
            </a:r>
            <a:r>
              <a:rPr lang="fa-IR" b="1" dirty="0" smtClean="0">
                <a:cs typeface="B Kamran" pitchFamily="2" charset="-78"/>
              </a:rPr>
              <a:t> </a:t>
            </a:r>
            <a:r>
              <a:rPr lang="ar-SA" b="1" dirty="0" smtClean="0">
                <a:cs typeface="B Kamran" pitchFamily="2" charset="-78"/>
              </a:rPr>
              <a:t>گر، جنگی را بر کشور ما تحمیل کرد که هشت سال طول کشید</a:t>
            </a:r>
            <a:r>
              <a:rPr lang="fa-IR" b="1" dirty="0" smtClean="0">
                <a:cs typeface="B Kamran" pitchFamily="2" charset="-78"/>
              </a:rPr>
              <a:t>.</a:t>
            </a:r>
            <a:endParaRPr lang="en-US" b="1" dirty="0" smtClean="0">
              <a:cs typeface="B Kamran" pitchFamily="2" charset="-78"/>
            </a:endParaRPr>
          </a:p>
          <a:p>
            <a:pPr algn="r" rtl="1">
              <a:buNone/>
            </a:pPr>
            <a:r>
              <a:rPr lang="ar-SA" b="1" dirty="0" smtClean="0">
                <a:cs typeface="B Kamran" pitchFamily="2" charset="-78"/>
              </a:rPr>
              <a:t>در آن شرایط که ارتش و سپاه پاسداران تجهیزات مناسب، نیروی انسانی کافی و آمادگی </a:t>
            </a:r>
            <a:r>
              <a:rPr lang="fa-IR" b="1" dirty="0" smtClean="0">
                <a:cs typeface="B Kamran" pitchFamily="2" charset="-78"/>
              </a:rPr>
              <a:t>لا</a:t>
            </a:r>
            <a:r>
              <a:rPr lang="ar-SA" b="1" dirty="0" smtClean="0">
                <a:cs typeface="B Kamran" pitchFamily="2" charset="-78"/>
              </a:rPr>
              <a:t>زم برای ورود به</a:t>
            </a:r>
            <a:endParaRPr lang="en-US" b="1" dirty="0" smtClean="0">
              <a:cs typeface="B Kamran" pitchFamily="2" charset="-78"/>
            </a:endParaRPr>
          </a:p>
          <a:p>
            <a:pPr algn="r" rtl="1">
              <a:buNone/>
            </a:pPr>
            <a:r>
              <a:rPr lang="ar-SA" b="1" dirty="0" smtClean="0">
                <a:cs typeface="B Kamran" pitchFamily="2" charset="-78"/>
              </a:rPr>
              <a:t>یک جنگ گسترده را نداشتند، جمعی از انسان</a:t>
            </a:r>
            <a:r>
              <a:rPr lang="fa-IR" b="1" dirty="0" smtClean="0">
                <a:cs typeface="B Kamran" pitchFamily="2" charset="-78"/>
              </a:rPr>
              <a:t> </a:t>
            </a:r>
            <a:r>
              <a:rPr lang="ar-SA" b="1" dirty="0" smtClean="0">
                <a:cs typeface="B Kamran" pitchFamily="2" charset="-78"/>
              </a:rPr>
              <a:t>های مؤمن، فداکار و مقاوم با عنوان بسیجی به کمک مدافعان</a:t>
            </a:r>
            <a:endParaRPr lang="en-US" b="1" dirty="0" smtClean="0">
              <a:cs typeface="B Kamran" pitchFamily="2" charset="-78"/>
            </a:endParaRPr>
          </a:p>
          <a:p>
            <a:pPr algn="r" rtl="1">
              <a:buNone/>
            </a:pPr>
            <a:r>
              <a:rPr lang="ar-SA" b="1" dirty="0" smtClean="0">
                <a:cs typeface="B Kamran" pitchFamily="2" charset="-78"/>
              </a:rPr>
              <a:t>میهن شتافتند و با همراهی نیروهای با  ایمان و شجاع ارتش و سپاه، در راه دفاع از سرزمین</a:t>
            </a:r>
            <a:r>
              <a:rPr lang="fa-IR" b="1" dirty="0" smtClean="0">
                <a:cs typeface="B Kamran" pitchFamily="2" charset="-78"/>
              </a:rPr>
              <a:t> </a:t>
            </a:r>
            <a:r>
              <a:rPr lang="ar-SA" b="1" dirty="0" smtClean="0">
                <a:cs typeface="B Kamran" pitchFamily="2" charset="-78"/>
              </a:rPr>
              <a:t>شان، حماسه</a:t>
            </a:r>
            <a:r>
              <a:rPr lang="fa-IR" b="1" dirty="0" smtClean="0">
                <a:cs typeface="B Kamran" pitchFamily="2" charset="-78"/>
              </a:rPr>
              <a:t> </a:t>
            </a:r>
            <a:r>
              <a:rPr lang="ar-SA" b="1" dirty="0" smtClean="0">
                <a:cs typeface="B Kamran" pitchFamily="2" charset="-78"/>
              </a:rPr>
              <a:t>هایی</a:t>
            </a:r>
            <a:r>
              <a:rPr lang="fa-IR" b="1" dirty="0" smtClean="0">
                <a:cs typeface="B Kamran" pitchFamily="2" charset="-78"/>
              </a:rPr>
              <a:t> </a:t>
            </a:r>
            <a:r>
              <a:rPr lang="ar-SA" b="1" dirty="0" smtClean="0">
                <a:cs typeface="B Kamran" pitchFamily="2" charset="-78"/>
              </a:rPr>
              <a:t>آفریدند که ملت ایران هرگز آن را فراموش نخواهد کرد.</a:t>
            </a:r>
            <a:endParaRPr lang="en-US" b="1" dirty="0" smtClean="0">
              <a:cs typeface="B Kamran" pitchFamily="2" charset="-78"/>
            </a:endParaRPr>
          </a:p>
          <a:p>
            <a:pPr algn="r" rtl="1">
              <a:buNone/>
            </a:pPr>
            <a:r>
              <a:rPr lang="ar-SA" b="1" dirty="0" smtClean="0">
                <a:cs typeface="B Kamran" pitchFamily="2" charset="-78"/>
              </a:rPr>
              <a:t>دشمنان نظام نوپای </a:t>
            </a:r>
            <a:r>
              <a:rPr lang="ar-SA" b="1" dirty="0" smtClean="0">
                <a:cs typeface="B Kamran" pitchFamily="2" charset="-78"/>
              </a:rPr>
              <a:t>اس</a:t>
            </a:r>
            <a:r>
              <a:rPr lang="fa-IR" b="1" dirty="0" smtClean="0">
                <a:cs typeface="B Kamran" pitchFamily="2" charset="-78"/>
              </a:rPr>
              <a:t>لا</a:t>
            </a:r>
            <a:r>
              <a:rPr lang="ar-SA" b="1" dirty="0" smtClean="0">
                <a:cs typeface="B Kamran" pitchFamily="2" charset="-78"/>
              </a:rPr>
              <a:t>می </a:t>
            </a:r>
            <a:r>
              <a:rPr lang="ar-SA" b="1" dirty="0" smtClean="0">
                <a:cs typeface="B Kamran" pitchFamily="2" charset="-78"/>
              </a:rPr>
              <a:t>به کمک صدام شتافتند و تمام امکانات و تجهیزات نظامی</a:t>
            </a:r>
            <a:r>
              <a:rPr lang="fa-IR" b="1" dirty="0" smtClean="0">
                <a:cs typeface="B Kamran" pitchFamily="2" charset="-78"/>
              </a:rPr>
              <a:t> </a:t>
            </a:r>
            <a:r>
              <a:rPr lang="ar-SA" b="1" dirty="0" smtClean="0">
                <a:cs typeface="B Kamran" pitchFamily="2" charset="-78"/>
              </a:rPr>
              <a:t>در آن زمان که همه</a:t>
            </a:r>
            <a:r>
              <a:rPr lang="fa-IR" b="1" dirty="0" smtClean="0">
                <a:cs typeface="B Kamran" pitchFamily="2" charset="-78"/>
              </a:rPr>
              <a:t> </a:t>
            </a:r>
            <a:r>
              <a:rPr lang="ar-SA" b="1" dirty="0" smtClean="0">
                <a:cs typeface="B Kamran" pitchFamily="2" charset="-78"/>
              </a:rPr>
              <a:t>آن به</a:t>
            </a:r>
            <a:r>
              <a:rPr lang="fa-IR" b="1" dirty="0" smtClean="0">
                <a:cs typeface="B Kamran" pitchFamily="2" charset="-78"/>
              </a:rPr>
              <a:t> </a:t>
            </a:r>
            <a:r>
              <a:rPr lang="ar-SA" b="1" dirty="0" smtClean="0">
                <a:cs typeface="B Kamran" pitchFamily="2" charset="-78"/>
              </a:rPr>
              <a:t>مورد نیاز را در اختیار او گذاشتند، سالح نیروهای بسیجی ایمان، اعتقاد، ایثار و فداکاری بود که به</a:t>
            </a:r>
            <a:r>
              <a:rPr lang="fa-IR" b="1" dirty="0" smtClean="0">
                <a:cs typeface="B Kamran" pitchFamily="2" charset="-78"/>
              </a:rPr>
              <a:t> </a:t>
            </a:r>
            <a:r>
              <a:rPr lang="ar-SA" b="1" dirty="0" smtClean="0">
                <a:cs typeface="B Kamran" pitchFamily="2" charset="-78"/>
              </a:rPr>
              <a:t>وسیله</a:t>
            </a:r>
            <a:r>
              <a:rPr lang="fa-IR" b="1" dirty="0" smtClean="0">
                <a:cs typeface="B Kamran" pitchFamily="2" charset="-78"/>
              </a:rPr>
              <a:t> </a:t>
            </a:r>
            <a:r>
              <a:rPr lang="ar-SA" b="1" dirty="0" smtClean="0">
                <a:cs typeface="B Kamran" pitchFamily="2" charset="-78"/>
              </a:rPr>
              <a:t>مقابله با دشمن رفتند و پس از هشت سال دفاع مقدس متجاوزان را از خاک میهن بیرون راندند</a:t>
            </a:r>
            <a:r>
              <a:rPr lang="fa-IR" b="1" dirty="0" smtClean="0">
                <a:cs typeface="B Kamran" pitchFamily="2" charset="-78"/>
              </a:rPr>
              <a:t>.</a:t>
            </a:r>
            <a:endParaRPr lang="en-US" b="1" dirty="0" smtClean="0">
              <a:cs typeface="B Kamran" pitchFamily="2" charset="-78"/>
            </a:endParaRPr>
          </a:p>
          <a:p>
            <a:pPr algn="r">
              <a:buNone/>
            </a:pPr>
            <a:endParaRPr lang="en-US" b="1" dirty="0" smtClean="0">
              <a:cs typeface="B Kamran" pitchFamily="2" charset="-78"/>
            </a:endParaRPr>
          </a:p>
          <a:p>
            <a:endParaRPr lang="en-US" b="1" dirty="0"/>
          </a:p>
        </p:txBody>
      </p:sp>
      <p:pic>
        <p:nvPicPr>
          <p:cNvPr id="4" name="Picture 3" descr="indالالالالe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" y="5124450"/>
            <a:ext cx="2628900" cy="17335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00B0F0"/>
                </a:solidFill>
                <a:cs typeface="B Tabassom" pitchFamily="2" charset="-78"/>
              </a:rPr>
              <a:t>بیشتر بدانیم!</a:t>
            </a:r>
            <a:endParaRPr lang="en-US" dirty="0">
              <a:solidFill>
                <a:srgbClr val="00B0F0"/>
              </a:solidFill>
              <a:cs typeface="B Tabassom" pitchFamily="2" charset="-78"/>
            </a:endParaRPr>
          </a:p>
        </p:txBody>
      </p:sp>
      <p:pic>
        <p:nvPicPr>
          <p:cNvPr id="4" name="Content Placeholder 3" descr="Screenshot_20180102-005008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6122" t="46008" r="4082" b="33328"/>
          <a:stretch>
            <a:fillRect/>
          </a:stretch>
        </p:blipFill>
        <p:spPr>
          <a:xfrm>
            <a:off x="685800" y="1447800"/>
            <a:ext cx="7264400" cy="2667000"/>
          </a:xfrm>
        </p:spPr>
      </p:pic>
      <p:pic>
        <p:nvPicPr>
          <p:cNvPr id="5" name="Picture 4" descr="566024261پپپپ524183176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358640"/>
            <a:ext cx="3124200" cy="2499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 smtClean="0">
                <a:solidFill>
                  <a:srgbClr val="00B0F0"/>
                </a:solidFill>
                <a:cs typeface="B Tabassom" pitchFamily="2" charset="-78"/>
              </a:rPr>
              <a:t>ادامه درس</a:t>
            </a:r>
            <a:endParaRPr lang="en-US" b="1" dirty="0">
              <a:solidFill>
                <a:srgbClr val="00B0F0"/>
              </a:solidFill>
              <a:cs typeface="B Tabassom" pitchFamily="2" charset="-78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r" rtl="1">
              <a:buNone/>
            </a:pPr>
            <a:r>
              <a:rPr lang="ar-SA" dirty="0" smtClean="0">
                <a:solidFill>
                  <a:srgbClr val="00B0F0"/>
                </a:solidFill>
                <a:cs typeface="B Tabassom" pitchFamily="2" charset="-78"/>
              </a:rPr>
              <a:t>بسیج پس از دوران دفاع مقدس</a:t>
            </a:r>
            <a:endParaRPr lang="en-US" dirty="0" smtClean="0">
              <a:solidFill>
                <a:srgbClr val="00B0F0"/>
              </a:solidFill>
              <a:cs typeface="B Tabassom" pitchFamily="2" charset="-78"/>
            </a:endParaRPr>
          </a:p>
          <a:p>
            <a:pPr algn="r" rtl="1">
              <a:buNone/>
            </a:pPr>
            <a:r>
              <a:rPr lang="ar-SA" dirty="0" smtClean="0">
                <a:cs typeface="B Tabassom" pitchFamily="2" charset="-78"/>
              </a:rPr>
              <a:t>دوران پس از دفاع مقدس </a:t>
            </a:r>
            <a:r>
              <a:rPr lang="fa-IR" dirty="0" smtClean="0">
                <a:cs typeface="B Tabassom" pitchFamily="2" charset="-78"/>
              </a:rPr>
              <a:t>(</a:t>
            </a:r>
            <a:r>
              <a:rPr lang="ar-SA" dirty="0" smtClean="0">
                <a:cs typeface="B Tabassom" pitchFamily="2" charset="-78"/>
              </a:rPr>
              <a:t>سال 1367 به بعد</a:t>
            </a:r>
            <a:r>
              <a:rPr lang="fa-IR" dirty="0" smtClean="0">
                <a:cs typeface="B Tabassom" pitchFamily="2" charset="-78"/>
              </a:rPr>
              <a:t>)</a:t>
            </a:r>
            <a:r>
              <a:rPr lang="ar-SA" dirty="0" smtClean="0">
                <a:cs typeface="B Tabassom" pitchFamily="2" charset="-78"/>
              </a:rPr>
              <a:t>، به دوران سازندگی مشهور است. خرابی</a:t>
            </a:r>
            <a:r>
              <a:rPr lang="fa-IR" dirty="0" smtClean="0">
                <a:cs typeface="B Tabassom" pitchFamily="2" charset="-78"/>
              </a:rPr>
              <a:t> </a:t>
            </a:r>
            <a:r>
              <a:rPr lang="ar-SA" dirty="0" smtClean="0">
                <a:cs typeface="B Tabassom" pitchFamily="2" charset="-78"/>
              </a:rPr>
              <a:t>های جنگ</a:t>
            </a:r>
            <a:r>
              <a:rPr lang="fa-IR" dirty="0" smtClean="0">
                <a:cs typeface="B Tabassom" pitchFamily="2" charset="-78"/>
              </a:rPr>
              <a:t> </a:t>
            </a:r>
            <a:r>
              <a:rPr lang="ar-SA" dirty="0" smtClean="0">
                <a:cs typeface="B Tabassom" pitchFamily="2" charset="-78"/>
              </a:rPr>
              <a:t>بی</a:t>
            </a:r>
            <a:r>
              <a:rPr lang="fa-IR" dirty="0" smtClean="0">
                <a:cs typeface="B Tabassom" pitchFamily="2" charset="-78"/>
              </a:rPr>
              <a:t> </a:t>
            </a:r>
            <a:r>
              <a:rPr lang="ar-SA" dirty="0" smtClean="0">
                <a:cs typeface="B Tabassom" pitchFamily="2" charset="-78"/>
              </a:rPr>
              <a:t>شمار</a:t>
            </a:r>
            <a:r>
              <a:rPr lang="fa-IR" dirty="0" smtClean="0">
                <a:cs typeface="B Tabassom" pitchFamily="2" charset="-78"/>
              </a:rPr>
              <a:t> </a:t>
            </a:r>
            <a:r>
              <a:rPr lang="ar-SA" dirty="0" smtClean="0">
                <a:cs typeface="B Tabassom" pitchFamily="2" charset="-78"/>
              </a:rPr>
              <a:t>بود و از طرف دیگر جنگ نرم دشمنان علیه </a:t>
            </a:r>
            <a:r>
              <a:rPr lang="ar-SA" dirty="0" smtClean="0">
                <a:cs typeface="B Tabassom" pitchFamily="2" charset="-78"/>
              </a:rPr>
              <a:t>انق</a:t>
            </a:r>
            <a:r>
              <a:rPr lang="fa-IR" dirty="0" smtClean="0">
                <a:cs typeface="B Tabassom" pitchFamily="2" charset="-78"/>
              </a:rPr>
              <a:t>لا</a:t>
            </a:r>
            <a:r>
              <a:rPr lang="ar-SA" dirty="0" smtClean="0">
                <a:cs typeface="B Tabassom" pitchFamily="2" charset="-78"/>
              </a:rPr>
              <a:t>ب </a:t>
            </a:r>
            <a:r>
              <a:rPr lang="ar-SA" dirty="0" smtClean="0">
                <a:cs typeface="B Tabassom" pitchFamily="2" charset="-78"/>
              </a:rPr>
              <a:t>در قالب فرهنگی ادامه داشت.</a:t>
            </a:r>
            <a:endParaRPr lang="en-US" dirty="0" smtClean="0">
              <a:cs typeface="B Tabassom" pitchFamily="2" charset="-78"/>
            </a:endParaRPr>
          </a:p>
          <a:p>
            <a:pPr algn="r" rtl="1">
              <a:buNone/>
            </a:pPr>
            <a:r>
              <a:rPr lang="ar-SA" dirty="0" smtClean="0">
                <a:cs typeface="B Tabassom" pitchFamily="2" charset="-78"/>
              </a:rPr>
              <a:t>هم</a:t>
            </a:r>
            <a:r>
              <a:rPr lang="fa-IR" dirty="0" smtClean="0">
                <a:cs typeface="B Tabassom" pitchFamily="2" charset="-78"/>
              </a:rPr>
              <a:t> </a:t>
            </a:r>
            <a:r>
              <a:rPr lang="ar-SA" dirty="0" smtClean="0">
                <a:cs typeface="B Tabassom" pitchFamily="2" charset="-78"/>
              </a:rPr>
              <a:t>اکنون نیز در این شرایط حساس رسالتی عظیم بر دوش بسیجیان د</a:t>
            </a:r>
            <a:r>
              <a:rPr lang="fa-IR" dirty="0" smtClean="0">
                <a:cs typeface="B Tabassom" pitchFamily="2" charset="-78"/>
              </a:rPr>
              <a:t>لا</a:t>
            </a:r>
            <a:r>
              <a:rPr lang="ar-SA" dirty="0" smtClean="0">
                <a:cs typeface="B Tabassom" pitchFamily="2" charset="-78"/>
              </a:rPr>
              <a:t>ور و سازمان بسیج مستضعفین</a:t>
            </a:r>
            <a:r>
              <a:rPr lang="fa-IR" dirty="0" smtClean="0">
                <a:cs typeface="B Tabassom" pitchFamily="2" charset="-78"/>
              </a:rPr>
              <a:t> </a:t>
            </a:r>
            <a:r>
              <a:rPr lang="ar-SA" dirty="0" smtClean="0">
                <a:cs typeface="B Tabassom" pitchFamily="2" charset="-78"/>
              </a:rPr>
              <a:t>است. </a:t>
            </a:r>
            <a:r>
              <a:rPr lang="fa-IR" dirty="0" smtClean="0">
                <a:cs typeface="B Tabassom" pitchFamily="2" charset="-78"/>
              </a:rPr>
              <a:t>  </a:t>
            </a:r>
            <a:r>
              <a:rPr lang="ar-SA" dirty="0" smtClean="0">
                <a:cs typeface="B Tabassom" pitchFamily="2" charset="-78"/>
              </a:rPr>
              <a:t>پاسداری از ارزش</a:t>
            </a:r>
            <a:r>
              <a:rPr lang="fa-IR" dirty="0" smtClean="0">
                <a:cs typeface="B Tabassom" pitchFamily="2" charset="-78"/>
              </a:rPr>
              <a:t> </a:t>
            </a:r>
            <a:r>
              <a:rPr lang="ar-SA" dirty="0" smtClean="0">
                <a:cs typeface="B Tabassom" pitchFamily="2" charset="-78"/>
              </a:rPr>
              <a:t>ها، هوشیاری در برابر تهاجم سخت و نرم دشمنان، سازندگی میهن اس</a:t>
            </a:r>
            <a:r>
              <a:rPr lang="fa-IR" dirty="0" smtClean="0">
                <a:cs typeface="B Tabassom" pitchFamily="2" charset="-78"/>
              </a:rPr>
              <a:t>لا</a:t>
            </a:r>
            <a:r>
              <a:rPr lang="ar-SA" dirty="0" smtClean="0">
                <a:cs typeface="B Tabassom" pitchFamily="2" charset="-78"/>
              </a:rPr>
              <a:t>می و</a:t>
            </a:r>
            <a:r>
              <a:rPr lang="fa-IR" dirty="0" smtClean="0">
                <a:cs typeface="B Tabassom" pitchFamily="2" charset="-78"/>
              </a:rPr>
              <a:t> </a:t>
            </a:r>
            <a:r>
              <a:rPr lang="ar-SA" dirty="0" smtClean="0">
                <a:cs typeface="B Tabassom" pitchFamily="2" charset="-78"/>
              </a:rPr>
              <a:t>سازماندهی</a:t>
            </a:r>
            <a:r>
              <a:rPr lang="fa-IR" dirty="0" smtClean="0">
                <a:cs typeface="B Tabassom" pitchFamily="2" charset="-78"/>
              </a:rPr>
              <a:t> </a:t>
            </a:r>
            <a:r>
              <a:rPr lang="ar-SA" dirty="0" smtClean="0">
                <a:cs typeface="B Tabassom" pitchFamily="2" charset="-78"/>
              </a:rPr>
              <a:t>و مدیریت برنامه</a:t>
            </a:r>
            <a:r>
              <a:rPr lang="fa-IR" dirty="0" smtClean="0">
                <a:cs typeface="B Tabassom" pitchFamily="2" charset="-78"/>
              </a:rPr>
              <a:t> </a:t>
            </a:r>
            <a:r>
              <a:rPr lang="ar-SA" dirty="0" smtClean="0">
                <a:cs typeface="B Tabassom" pitchFamily="2" charset="-78"/>
              </a:rPr>
              <a:t>ها بخشی از وظایف و تکالیف مهم بسیج است.</a:t>
            </a:r>
            <a:endParaRPr lang="fa-IR" dirty="0" smtClean="0">
              <a:cs typeface="B Tabassom" pitchFamily="2" charset="-78"/>
            </a:endParaRPr>
          </a:p>
          <a:p>
            <a:pPr algn="r" rtl="1">
              <a:buNone/>
            </a:pPr>
            <a:r>
              <a:rPr lang="ar-SA" dirty="0" smtClean="0">
                <a:cs typeface="B Tabassom" pitchFamily="2" charset="-78"/>
              </a:rPr>
              <a:t>گروههای مردمی بتوانند در حفاظت و پاسداری از انق</a:t>
            </a:r>
            <a:r>
              <a:rPr lang="fa-IR" dirty="0" smtClean="0">
                <a:cs typeface="B Tabassom" pitchFamily="2" charset="-78"/>
              </a:rPr>
              <a:t>لا</a:t>
            </a:r>
            <a:r>
              <a:rPr lang="ar-SA" dirty="0" smtClean="0">
                <a:cs typeface="B Tabassom" pitchFamily="2" charset="-78"/>
              </a:rPr>
              <a:t>ب اس</a:t>
            </a:r>
            <a:r>
              <a:rPr lang="fa-IR" dirty="0" smtClean="0">
                <a:cs typeface="B Tabassom" pitchFamily="2" charset="-78"/>
              </a:rPr>
              <a:t>لا</a:t>
            </a:r>
            <a:r>
              <a:rPr lang="ar-SA" dirty="0" smtClean="0">
                <a:cs typeface="B Tabassom" pitchFamily="2" charset="-78"/>
              </a:rPr>
              <a:t>می نقش داشته باشند، بسیج</a:t>
            </a:r>
            <a:r>
              <a:rPr lang="fa-IR" dirty="0" smtClean="0">
                <a:cs typeface="B Tabassom" pitchFamily="2" charset="-78"/>
              </a:rPr>
              <a:t> </a:t>
            </a:r>
            <a:r>
              <a:rPr lang="ar-SA" dirty="0" smtClean="0">
                <a:cs typeface="B Tabassom" pitchFamily="2" charset="-78"/>
              </a:rPr>
              <a:t>برای اینکه همه</a:t>
            </a:r>
            <a:r>
              <a:rPr lang="fa-IR" dirty="0" smtClean="0">
                <a:cs typeface="B Tabassom" pitchFamily="2" charset="-78"/>
              </a:rPr>
              <a:t> </a:t>
            </a:r>
            <a:r>
              <a:rPr lang="ar-SA" dirty="0" smtClean="0">
                <a:cs typeface="B Tabassom" pitchFamily="2" charset="-78"/>
              </a:rPr>
              <a:t>حضور و فعالیت</a:t>
            </a:r>
            <a:r>
              <a:rPr lang="fa-IR" dirty="0" smtClean="0">
                <a:cs typeface="B Tabassom" pitchFamily="2" charset="-78"/>
              </a:rPr>
              <a:t> </a:t>
            </a:r>
            <a:r>
              <a:rPr lang="ar-SA" dirty="0" smtClean="0">
                <a:cs typeface="B Tabassom" pitchFamily="2" charset="-78"/>
              </a:rPr>
              <a:t>اقشار با عنوان</a:t>
            </a:r>
            <a:r>
              <a:rPr lang="fa-IR" dirty="0" smtClean="0">
                <a:cs typeface="B Tabassom" pitchFamily="2" charset="-78"/>
              </a:rPr>
              <a:t> </a:t>
            </a:r>
            <a:r>
              <a:rPr lang="ar-SA" dirty="0" smtClean="0">
                <a:cs typeface="B Tabassom" pitchFamily="2" charset="-78"/>
              </a:rPr>
              <a:t>هایی چون بسیج دانش</a:t>
            </a:r>
            <a:r>
              <a:rPr lang="fa-IR" dirty="0" smtClean="0">
                <a:cs typeface="B Tabassom" pitchFamily="2" charset="-78"/>
              </a:rPr>
              <a:t> </a:t>
            </a:r>
            <a:r>
              <a:rPr lang="ar-SA" dirty="0" smtClean="0">
                <a:cs typeface="B Tabassom" pitchFamily="2" charset="-78"/>
              </a:rPr>
              <a:t>آموزی، بسیج دانشجویی، بسیج فرهنگیان و ... وظیفه</a:t>
            </a:r>
            <a:r>
              <a:rPr lang="fa-IR" dirty="0" smtClean="0">
                <a:cs typeface="B Tabassom" pitchFamily="2" charset="-78"/>
              </a:rPr>
              <a:t> </a:t>
            </a:r>
            <a:r>
              <a:rPr lang="ar-SA" dirty="0" smtClean="0">
                <a:cs typeface="B Tabassom" pitchFamily="2" charset="-78"/>
              </a:rPr>
              <a:t>افراد مؤمن و معتقد به نظام جمهوری اس</a:t>
            </a:r>
            <a:r>
              <a:rPr lang="fa-IR" dirty="0" smtClean="0">
                <a:cs typeface="B Tabassom" pitchFamily="2" charset="-78"/>
              </a:rPr>
              <a:t>لا</a:t>
            </a:r>
            <a:r>
              <a:rPr lang="ar-SA" dirty="0" smtClean="0">
                <a:cs typeface="B Tabassom" pitchFamily="2" charset="-78"/>
              </a:rPr>
              <a:t>می را برای حفظ و استمرار حرکت انق</a:t>
            </a:r>
            <a:r>
              <a:rPr lang="fa-IR" dirty="0" smtClean="0">
                <a:cs typeface="B Tabassom" pitchFamily="2" charset="-78"/>
              </a:rPr>
              <a:t>لا</a:t>
            </a:r>
            <a:r>
              <a:rPr lang="ar-SA" dirty="0" smtClean="0">
                <a:cs typeface="B Tabassom" pitchFamily="2" charset="-78"/>
              </a:rPr>
              <a:t>ب اس</a:t>
            </a:r>
            <a:r>
              <a:rPr lang="fa-IR" dirty="0" smtClean="0">
                <a:cs typeface="B Tabassom" pitchFamily="2" charset="-78"/>
              </a:rPr>
              <a:t>لا</a:t>
            </a:r>
            <a:r>
              <a:rPr lang="ar-SA" dirty="0" smtClean="0">
                <a:cs typeface="B Tabassom" pitchFamily="2" charset="-78"/>
              </a:rPr>
              <a:t>می بر عهده دارند.</a:t>
            </a:r>
            <a:endParaRPr lang="en-US" dirty="0" smtClean="0">
              <a:cs typeface="B Tabassom" pitchFamily="2" charset="-78"/>
            </a:endParaRPr>
          </a:p>
          <a:p>
            <a:pPr algn="r" rtl="1">
              <a:buNone/>
            </a:pPr>
            <a:r>
              <a:rPr lang="ar-SA" dirty="0" smtClean="0">
                <a:cs typeface="B Tabassom" pitchFamily="2" charset="-78"/>
              </a:rPr>
              <a:t> </a:t>
            </a:r>
            <a:endParaRPr lang="en-US" dirty="0" smtClean="0">
              <a:cs typeface="B Tabassom" pitchFamily="2" charset="-78"/>
            </a:endParaRPr>
          </a:p>
          <a:p>
            <a:pPr algn="r" rtl="1">
              <a:buNone/>
            </a:pPr>
            <a:r>
              <a:rPr lang="ar-SA" dirty="0" smtClean="0">
                <a:cs typeface="B Tabassom" pitchFamily="2" charset="-78"/>
              </a:rPr>
              <a:t> </a:t>
            </a:r>
            <a:endParaRPr lang="en-US" dirty="0" smtClean="0">
              <a:cs typeface="B Tabassom" pitchFamily="2" charset="-78"/>
            </a:endParaRPr>
          </a:p>
          <a:p>
            <a:pPr algn="r" rtl="1">
              <a:buNone/>
            </a:pPr>
            <a:r>
              <a:rPr lang="ar-SA" dirty="0" smtClean="0">
                <a:cs typeface="B Tabassom" pitchFamily="2" charset="-78"/>
              </a:rPr>
              <a:t> </a:t>
            </a:r>
            <a:endParaRPr lang="en-US" dirty="0" smtClean="0">
              <a:cs typeface="B Tabassom" pitchFamily="2" charset="-78"/>
            </a:endParaRPr>
          </a:p>
          <a:p>
            <a:pPr algn="r" rtl="1">
              <a:buNone/>
            </a:pPr>
            <a:endParaRPr lang="en-US" dirty="0" smtClean="0">
              <a:cs typeface="B Tabassom" pitchFamily="2" charset="-78"/>
            </a:endParaRPr>
          </a:p>
          <a:p>
            <a:endParaRPr lang="en-US" dirty="0">
              <a:cs typeface="B Tabassom" pitchFamily="2" charset="-78"/>
            </a:endParaRPr>
          </a:p>
        </p:txBody>
      </p:sp>
      <p:pic>
        <p:nvPicPr>
          <p:cNvPr id="6" name="Picture 5" descr="imageچچچچs.jpg"/>
          <p:cNvPicPr>
            <a:picLocks noChangeAspect="1"/>
          </p:cNvPicPr>
          <p:nvPr/>
        </p:nvPicPr>
        <p:blipFill>
          <a:blip r:embed="rId2" cstate="print"/>
          <a:srcRect b="7909"/>
          <a:stretch>
            <a:fillRect/>
          </a:stretch>
        </p:blipFill>
        <p:spPr>
          <a:xfrm>
            <a:off x="0" y="4931111"/>
            <a:ext cx="2895600" cy="1926889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 smtClean="0">
                <a:solidFill>
                  <a:srgbClr val="00B0F0"/>
                </a:solidFill>
                <a:cs typeface="B Tabassom" pitchFamily="2" charset="-78"/>
              </a:rPr>
              <a:t>ادامه...</a:t>
            </a:r>
            <a:endParaRPr lang="en-US" b="1" dirty="0">
              <a:solidFill>
                <a:srgbClr val="00B0F0"/>
              </a:solidFill>
              <a:cs typeface="B Tabassom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r" rtl="1">
              <a:buNone/>
            </a:pPr>
            <a:r>
              <a:rPr lang="ar-SA" sz="2400" dirty="0" smtClean="0">
                <a:cs typeface="B Tabassom" pitchFamily="2" charset="-78"/>
              </a:rPr>
              <a:t>برخی از وظایف و برنامه</a:t>
            </a:r>
            <a:r>
              <a:rPr lang="fa-IR" sz="2400" dirty="0" smtClean="0">
                <a:cs typeface="B Tabassom" pitchFamily="2" charset="-78"/>
              </a:rPr>
              <a:t> </a:t>
            </a:r>
            <a:r>
              <a:rPr lang="ar-SA" sz="2400" dirty="0" smtClean="0">
                <a:cs typeface="B Tabassom" pitchFamily="2" charset="-78"/>
              </a:rPr>
              <a:t>های بسیج دانش</a:t>
            </a:r>
            <a:r>
              <a:rPr lang="fa-IR" sz="2400" dirty="0" smtClean="0">
                <a:cs typeface="B Tabassom" pitchFamily="2" charset="-78"/>
              </a:rPr>
              <a:t> </a:t>
            </a:r>
            <a:r>
              <a:rPr lang="ar-SA" sz="2400" dirty="0" smtClean="0">
                <a:cs typeface="B Tabassom" pitchFamily="2" charset="-78"/>
              </a:rPr>
              <a:t>آموزی </a:t>
            </a:r>
            <a:r>
              <a:rPr lang="ar-SA" sz="2400" dirty="0" smtClean="0">
                <a:cs typeface="B Tabassom" pitchFamily="2" charset="-78"/>
              </a:rPr>
              <a:t>عبارتند </a:t>
            </a:r>
            <a:r>
              <a:rPr lang="ar-SA" sz="2400" dirty="0" smtClean="0">
                <a:cs typeface="B Tabassom" pitchFamily="2" charset="-78"/>
              </a:rPr>
              <a:t>از:  </a:t>
            </a:r>
            <a:endParaRPr lang="en-US" sz="2400" dirty="0" smtClean="0">
              <a:cs typeface="B Tabassom" pitchFamily="2" charset="-78"/>
            </a:endParaRPr>
          </a:p>
          <a:p>
            <a:pPr algn="r" rtl="1">
              <a:buNone/>
            </a:pPr>
            <a:r>
              <a:rPr lang="ar-SA" sz="2400" dirty="0" smtClean="0">
                <a:cs typeface="B Tabassom" pitchFamily="2" charset="-78"/>
              </a:rPr>
              <a:t>١ــ تقویت اعتقادات دینی و آگاهی سیاسی دانش</a:t>
            </a:r>
            <a:r>
              <a:rPr lang="fa-IR" sz="2400" dirty="0" smtClean="0">
                <a:cs typeface="B Tabassom" pitchFamily="2" charset="-78"/>
              </a:rPr>
              <a:t> </a:t>
            </a:r>
            <a:r>
              <a:rPr lang="ar-SA" sz="2400" dirty="0" smtClean="0">
                <a:cs typeface="B Tabassom" pitchFamily="2" charset="-78"/>
              </a:rPr>
              <a:t>آموزان </a:t>
            </a:r>
            <a:endParaRPr lang="en-US" sz="2400" dirty="0" smtClean="0">
              <a:cs typeface="B Tabassom" pitchFamily="2" charset="-78"/>
            </a:endParaRPr>
          </a:p>
          <a:p>
            <a:pPr algn="r" rtl="1">
              <a:buNone/>
            </a:pPr>
            <a:r>
              <a:rPr lang="ar-SA" sz="2400" dirty="0" smtClean="0">
                <a:cs typeface="B Tabassom" pitchFamily="2" charset="-78"/>
              </a:rPr>
              <a:t>٢ــ تربیت دانش</a:t>
            </a:r>
            <a:r>
              <a:rPr lang="fa-IR" sz="2400" dirty="0" smtClean="0">
                <a:cs typeface="B Tabassom" pitchFamily="2" charset="-78"/>
              </a:rPr>
              <a:t> </a:t>
            </a:r>
            <a:r>
              <a:rPr lang="ar-SA" sz="2400" dirty="0" smtClean="0">
                <a:cs typeface="B Tabassom" pitchFamily="2" charset="-78"/>
              </a:rPr>
              <a:t>آموزانی منطبق با الگوهای دینی </a:t>
            </a:r>
            <a:endParaRPr lang="en-US" sz="2400" dirty="0" smtClean="0">
              <a:cs typeface="B Tabassom" pitchFamily="2" charset="-78"/>
            </a:endParaRPr>
          </a:p>
          <a:p>
            <a:pPr algn="r" rtl="1">
              <a:buNone/>
            </a:pPr>
            <a:r>
              <a:rPr lang="ar-SA" sz="2400" dirty="0" smtClean="0">
                <a:cs typeface="B Tabassom" pitchFamily="2" charset="-78"/>
              </a:rPr>
              <a:t>3ــ مشارکت دانش</a:t>
            </a:r>
            <a:r>
              <a:rPr lang="fa-IR" sz="2400" dirty="0" smtClean="0">
                <a:cs typeface="B Tabassom" pitchFamily="2" charset="-78"/>
              </a:rPr>
              <a:t> </a:t>
            </a:r>
            <a:r>
              <a:rPr lang="ar-SA" sz="2400" dirty="0" smtClean="0">
                <a:cs typeface="B Tabassom" pitchFamily="2" charset="-78"/>
              </a:rPr>
              <a:t>آموزان در زمینه</a:t>
            </a:r>
            <a:r>
              <a:rPr lang="fa-IR" sz="2400" dirty="0" smtClean="0">
                <a:cs typeface="B Tabassom" pitchFamily="2" charset="-78"/>
              </a:rPr>
              <a:t> </a:t>
            </a:r>
            <a:r>
              <a:rPr lang="ar-SA" sz="2400" dirty="0" smtClean="0">
                <a:cs typeface="B Tabassom" pitchFamily="2" charset="-78"/>
              </a:rPr>
              <a:t>های فرهنگی، سیاسی، سازندگی و... </a:t>
            </a:r>
            <a:endParaRPr lang="en-US" sz="2400" dirty="0" smtClean="0">
              <a:cs typeface="B Tabassom" pitchFamily="2" charset="-78"/>
            </a:endParaRPr>
          </a:p>
          <a:p>
            <a:pPr algn="r" rtl="1">
              <a:buNone/>
            </a:pPr>
            <a:r>
              <a:rPr lang="ar-SA" sz="2400" dirty="0" smtClean="0">
                <a:cs typeface="B Tabassom" pitchFamily="2" charset="-78"/>
              </a:rPr>
              <a:t>4ــ تقویت توان علمی دانش</a:t>
            </a:r>
            <a:r>
              <a:rPr lang="fa-IR" sz="2400" dirty="0" smtClean="0">
                <a:cs typeface="B Tabassom" pitchFamily="2" charset="-78"/>
              </a:rPr>
              <a:t> </a:t>
            </a:r>
            <a:r>
              <a:rPr lang="ar-SA" sz="2400" dirty="0" smtClean="0">
                <a:cs typeface="B Tabassom" pitchFamily="2" charset="-78"/>
              </a:rPr>
              <a:t>آموزان و تشکیل انجمن</a:t>
            </a:r>
            <a:r>
              <a:rPr lang="fa-IR" sz="2400" dirty="0" smtClean="0">
                <a:cs typeface="B Tabassom" pitchFamily="2" charset="-78"/>
              </a:rPr>
              <a:t> </a:t>
            </a:r>
            <a:r>
              <a:rPr lang="ar-SA" sz="2400" dirty="0" smtClean="0">
                <a:cs typeface="B Tabassom" pitchFamily="2" charset="-78"/>
              </a:rPr>
              <a:t>های علمی و ادبی  </a:t>
            </a:r>
            <a:endParaRPr lang="en-US" sz="2400" dirty="0" smtClean="0">
              <a:cs typeface="B Tabassom" pitchFamily="2" charset="-78"/>
            </a:endParaRPr>
          </a:p>
          <a:p>
            <a:pPr algn="r" rtl="1">
              <a:buNone/>
            </a:pPr>
            <a:r>
              <a:rPr lang="ar-SA" sz="2400" dirty="0" smtClean="0">
                <a:cs typeface="B Tabassom" pitchFamily="2" charset="-78"/>
              </a:rPr>
              <a:t>5ــ آموزش رشته</a:t>
            </a:r>
            <a:r>
              <a:rPr lang="fa-IR" sz="2400" dirty="0" smtClean="0">
                <a:cs typeface="B Tabassom" pitchFamily="2" charset="-78"/>
              </a:rPr>
              <a:t> </a:t>
            </a:r>
            <a:r>
              <a:rPr lang="ar-SA" sz="2400" dirty="0" smtClean="0">
                <a:cs typeface="B Tabassom" pitchFamily="2" charset="-78"/>
              </a:rPr>
              <a:t>های مختلف ورزشی و برگزاری اردوهای متنوع و با نشاط</a:t>
            </a:r>
            <a:endParaRPr lang="en-US" sz="2400" dirty="0" smtClean="0">
              <a:cs typeface="B Tabassom" pitchFamily="2" charset="-78"/>
            </a:endParaRPr>
          </a:p>
          <a:p>
            <a:pPr algn="r" rtl="1">
              <a:buNone/>
            </a:pPr>
            <a:r>
              <a:rPr lang="ar-SA" sz="2400" dirty="0" smtClean="0">
                <a:cs typeface="B Tabassom" pitchFamily="2" charset="-78"/>
              </a:rPr>
              <a:t> </a:t>
            </a:r>
            <a:endParaRPr lang="en-US" sz="2400" dirty="0" smtClean="0">
              <a:cs typeface="B Tabassom" pitchFamily="2" charset="-78"/>
            </a:endParaRPr>
          </a:p>
          <a:p>
            <a:pPr algn="r">
              <a:buNone/>
            </a:pPr>
            <a:endParaRPr lang="en-US" sz="2400" dirty="0" smtClean="0">
              <a:cs typeface="B Tabassom" pitchFamily="2" charset="-78"/>
            </a:endParaRPr>
          </a:p>
          <a:p>
            <a:pPr>
              <a:buNone/>
            </a:pPr>
            <a:endParaRPr lang="en-US" sz="2400" dirty="0">
              <a:cs typeface="B Tabassom" pitchFamily="2" charset="-78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 l="2530" t="34896" r="7282" b="56250"/>
          <a:stretch>
            <a:fillRect/>
          </a:stretch>
        </p:blipFill>
        <p:spPr bwMode="auto">
          <a:xfrm>
            <a:off x="838200" y="4724400"/>
            <a:ext cx="65532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 smtClean="0">
                <a:solidFill>
                  <a:srgbClr val="00B0F0"/>
                </a:solidFill>
                <a:cs typeface="B Tabassom" pitchFamily="2" charset="-78"/>
              </a:rPr>
              <a:t>فعالیت های بسیجی</a:t>
            </a:r>
            <a:endParaRPr lang="en-US" b="1" dirty="0">
              <a:solidFill>
                <a:srgbClr val="00B0F0"/>
              </a:solidFill>
              <a:cs typeface="B Tabassom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buNone/>
            </a:pPr>
            <a:r>
              <a:rPr lang="fa-IR" b="1" dirty="0" smtClean="0">
                <a:cs typeface="B Tabassom" pitchFamily="2" charset="-78"/>
              </a:rPr>
              <a:t>1)فعالیت های علمی پژوهشی</a:t>
            </a:r>
          </a:p>
          <a:p>
            <a:pPr algn="r" rtl="1">
              <a:buNone/>
            </a:pPr>
            <a:r>
              <a:rPr lang="fa-IR" b="1" dirty="0" smtClean="0">
                <a:cs typeface="B Tabassom" pitchFamily="2" charset="-78"/>
              </a:rPr>
              <a:t>2)فعالیت های فرهنگی هنری</a:t>
            </a:r>
          </a:p>
          <a:p>
            <a:pPr algn="r" rtl="1">
              <a:buNone/>
            </a:pPr>
            <a:r>
              <a:rPr lang="fa-IR" b="1" dirty="0" smtClean="0">
                <a:cs typeface="B Tabassom" pitchFamily="2" charset="-78"/>
              </a:rPr>
              <a:t>3)فعالیت های سیاسی</a:t>
            </a:r>
          </a:p>
          <a:p>
            <a:pPr algn="r" rtl="1">
              <a:buNone/>
            </a:pPr>
            <a:r>
              <a:rPr lang="fa-IR" b="1" dirty="0" smtClean="0">
                <a:cs typeface="B Tabassom" pitchFamily="2" charset="-78"/>
              </a:rPr>
              <a:t>4)فعالیت های سازندگی و امدادرسانی</a:t>
            </a:r>
          </a:p>
          <a:p>
            <a:pPr algn="r" rtl="1">
              <a:buNone/>
            </a:pPr>
            <a:r>
              <a:rPr lang="fa-IR" b="1" dirty="0" smtClean="0">
                <a:cs typeface="B Tabassom" pitchFamily="2" charset="-78"/>
              </a:rPr>
              <a:t>5)فعالیت های ورزشی</a:t>
            </a:r>
            <a:endParaRPr lang="en-US" b="1" dirty="0" smtClean="0">
              <a:cs typeface="B Tabassom" pitchFamily="2" charset="-78"/>
            </a:endParaRPr>
          </a:p>
          <a:p>
            <a:endParaRPr lang="en-US" b="1" dirty="0">
              <a:cs typeface="B Tabassom" pitchFamily="2" charset="-78"/>
            </a:endParaRPr>
          </a:p>
        </p:txBody>
      </p:sp>
      <p:pic>
        <p:nvPicPr>
          <p:cNvPr id="5" name="Picture 4" descr="imageپپپپپ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728279"/>
            <a:ext cx="3200400" cy="2129721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dirty="0" smtClean="0">
                <a:solidFill>
                  <a:srgbClr val="00B0F0"/>
                </a:solidFill>
                <a:cs typeface="B Tabassom" pitchFamily="2" charset="-78"/>
                <a:sym typeface="Wingdings" pitchFamily="2" charset="2"/>
              </a:rPr>
              <a:t>با تشکراز توجه شما</a:t>
            </a:r>
            <a:endParaRPr lang="en-US" dirty="0">
              <a:solidFill>
                <a:srgbClr val="00B0F0"/>
              </a:solidFill>
              <a:cs typeface="B Tabassom" pitchFamily="2" charset="-78"/>
            </a:endParaRPr>
          </a:p>
        </p:txBody>
      </p:sp>
      <p:pic>
        <p:nvPicPr>
          <p:cNvPr id="6" name="Content Placeholder 5" descr="images (6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0" y="2057400"/>
            <a:ext cx="5638800" cy="3752365"/>
          </a:xfr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chnic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44</TotalTime>
  <Words>897</Words>
  <Application>Microsoft Office PowerPoint</Application>
  <PresentationFormat>On-screen Show (4:3)</PresentationFormat>
  <Paragraphs>59</Paragraphs>
  <Slides>10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Technic</vt:lpstr>
      <vt:lpstr>بسیج مدرسه عشق</vt:lpstr>
      <vt:lpstr>سخن آیت الله خمینی(ره)</vt:lpstr>
      <vt:lpstr>متن درس</vt:lpstr>
      <vt:lpstr>ادامه...</vt:lpstr>
      <vt:lpstr>ادامه...</vt:lpstr>
      <vt:lpstr>بیشتر بدانیم!</vt:lpstr>
      <vt:lpstr>ادامه درس</vt:lpstr>
      <vt:lpstr>ادامه...</vt:lpstr>
      <vt:lpstr>فعالیت های بسیجی</vt:lpstr>
      <vt:lpstr>با تشکراز توجه شما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بسیج مدرسه عشق</dc:title>
  <dc:creator>family</dc:creator>
  <cp:lastModifiedBy>family</cp:lastModifiedBy>
  <cp:revision>6</cp:revision>
  <dcterms:created xsi:type="dcterms:W3CDTF">2018-01-08T20:43:09Z</dcterms:created>
  <dcterms:modified xsi:type="dcterms:W3CDTF">2018-01-08T21:44:10Z</dcterms:modified>
</cp:coreProperties>
</file>