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avi" ContentType="video/x-msvideo"/>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8" r:id="rId1"/>
  </p:sldMasterIdLst>
  <p:sldIdLst>
    <p:sldId id="256" r:id="rId2"/>
    <p:sldId id="257" r:id="rId3"/>
    <p:sldId id="258" r:id="rId4"/>
    <p:sldId id="259" r:id="rId5"/>
    <p:sldId id="260" r:id="rId6"/>
    <p:sldId id="281" r:id="rId7"/>
    <p:sldId id="261" r:id="rId8"/>
    <p:sldId id="262" r:id="rId9"/>
    <p:sldId id="263" r:id="rId10"/>
    <p:sldId id="270" r:id="rId11"/>
    <p:sldId id="271" r:id="rId12"/>
    <p:sldId id="277" r:id="rId13"/>
    <p:sldId id="264" r:id="rId14"/>
    <p:sldId id="272" r:id="rId15"/>
    <p:sldId id="265" r:id="rId16"/>
    <p:sldId id="274" r:id="rId17"/>
    <p:sldId id="266" r:id="rId18"/>
    <p:sldId id="275" r:id="rId19"/>
    <p:sldId id="267" r:id="rId20"/>
    <p:sldId id="278" r:id="rId21"/>
    <p:sldId id="279" r:id="rId22"/>
    <p:sldId id="268" r:id="rId23"/>
    <p:sldId id="280" r:id="rId24"/>
    <p:sldId id="269" r:id="rId25"/>
    <p:sldId id="282" r:id="rId26"/>
    <p:sldId id="283" r:id="rId27"/>
    <p:sldId id="284"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A12D8DA2-C7DB-4602-B4DC-0818668CF807}" type="datetimeFigureOut">
              <a:rPr lang="en-US" smtClean="0"/>
              <a:t>12/9/2017</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382264143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12D8DA2-C7DB-4602-B4DC-0818668CF807}" type="datetimeFigureOut">
              <a:rPr lang="en-US" smtClean="0"/>
              <a:t>12/9/2017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3252996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12D8DA2-C7DB-4602-B4DC-0818668CF807}" type="datetimeFigureOut">
              <a:rPr lang="en-US" smtClean="0"/>
              <a:t>12/9/2017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2604596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12D8DA2-C7DB-4602-B4DC-0818668CF807}" type="datetimeFigureOut">
              <a:rPr lang="en-US" smtClean="0"/>
              <a:t>12/9/2017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3353621421"/>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12D8DA2-C7DB-4602-B4DC-0818668CF807}" type="datetimeFigureOut">
              <a:rPr lang="en-US" smtClean="0"/>
              <a:t>12/9/2017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3413290656"/>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12D8DA2-C7DB-4602-B4DC-0818668CF807}" type="datetimeFigureOut">
              <a:rPr lang="en-US" smtClean="0"/>
              <a:t>12/9/2017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2764716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2D8DA2-C7DB-4602-B4DC-0818668CF807}" type="datetimeFigureOut">
              <a:rPr lang="en-US" smtClean="0"/>
              <a:t>12/9/2017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343828816"/>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12D8DA2-C7DB-4602-B4DC-0818668CF807}" type="datetimeFigureOut">
              <a:rPr lang="en-US" smtClean="0"/>
              <a:t>12/9/2017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395140711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12D8DA2-C7DB-4602-B4DC-0818668CF807}" type="datetimeFigureOut">
              <a:rPr lang="en-US" smtClean="0"/>
              <a:t>12/9/2017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2092751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12D8DA2-C7DB-4602-B4DC-0818668CF807}" type="datetimeFigureOut">
              <a:rPr lang="en-US" smtClean="0"/>
              <a:t>12/9/2017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504518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12D8DA2-C7DB-4602-B4DC-0818668CF807}" type="datetimeFigureOut">
              <a:rPr lang="en-US" smtClean="0"/>
              <a:t>12/9/2017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3656045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12D8DA2-C7DB-4602-B4DC-0818668CF807}" type="datetimeFigureOut">
              <a:rPr lang="en-US" smtClean="0"/>
              <a:t>12/9/2017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FB031-472D-463D-8393-E9B3A2E70884}"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305922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12D8DA2-C7DB-4602-B4DC-0818668CF807}" type="datetimeFigureOut">
              <a:rPr lang="en-US" smtClean="0"/>
              <a:t>12/9/2017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8808113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A12D8DA2-C7DB-4602-B4DC-0818668CF807}" type="datetimeFigureOut">
              <a:rPr lang="en-US" smtClean="0"/>
              <a:t>12/9/2017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15544739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A12D8DA2-C7DB-4602-B4DC-0818668CF807}" type="datetimeFigureOut">
              <a:rPr lang="en-US" smtClean="0"/>
              <a:t>12/9/2017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25319139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12D8DA2-C7DB-4602-B4DC-0818668CF807}" type="datetimeFigureOut">
              <a:rPr lang="en-US" smtClean="0"/>
              <a:t>12/9/2017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4077502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12D8DA2-C7DB-4602-B4DC-0818668CF807}" type="datetimeFigureOut">
              <a:rPr lang="en-US" smtClean="0"/>
              <a:t>12/9/2017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FB031-472D-463D-8393-E9B3A2E70884}" type="slidenum">
              <a:rPr lang="en-US" smtClean="0"/>
              <a:t>‹#›</a:t>
            </a:fld>
            <a:endParaRPr lang="en-US"/>
          </a:p>
        </p:txBody>
      </p:sp>
    </p:spTree>
    <p:extLst>
      <p:ext uri="{BB962C8B-B14F-4D97-AF65-F5344CB8AC3E}">
        <p14:creationId xmlns:p14="http://schemas.microsoft.com/office/powerpoint/2010/main" val="617684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12D8DA2-C7DB-4602-B4DC-0818668CF807}" type="datetimeFigureOut">
              <a:rPr lang="en-US" smtClean="0"/>
              <a:t>12/9/2017</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F6FB031-472D-463D-8393-E9B3A2E70884}" type="slidenum">
              <a:rPr lang="en-US" smtClean="0"/>
              <a:t>‹#›</a:t>
            </a:fld>
            <a:endParaRPr lang="en-US"/>
          </a:p>
        </p:txBody>
      </p:sp>
    </p:spTree>
    <p:extLst>
      <p:ext uri="{BB962C8B-B14F-4D97-AF65-F5344CB8AC3E}">
        <p14:creationId xmlns:p14="http://schemas.microsoft.com/office/powerpoint/2010/main" val="4217968200"/>
      </p:ext>
    </p:extLst>
  </p:cSld>
  <p:clrMap bg1="dk1" tx1="lt1" bg2="dk2" tx2="lt2" accent1="accent1" accent2="accent2" accent3="accent3" accent4="accent4" accent5="accent5" accent6="accent6" hlink="hlink" folHlink="folHlink"/>
  <p:sldLayoutIdLst>
    <p:sldLayoutId id="2147483919" r:id="rId1"/>
    <p:sldLayoutId id="2147483920" r:id="rId2"/>
    <p:sldLayoutId id="2147483921" r:id="rId3"/>
    <p:sldLayoutId id="2147483922" r:id="rId4"/>
    <p:sldLayoutId id="2147483923" r:id="rId5"/>
    <p:sldLayoutId id="2147483924" r:id="rId6"/>
    <p:sldLayoutId id="2147483925" r:id="rId7"/>
    <p:sldLayoutId id="2147483926" r:id="rId8"/>
    <p:sldLayoutId id="2147483927" r:id="rId9"/>
    <p:sldLayoutId id="2147483928" r:id="rId10"/>
    <p:sldLayoutId id="2147483929" r:id="rId11"/>
    <p:sldLayoutId id="2147483930" r:id="rId12"/>
    <p:sldLayoutId id="2147483931" r:id="rId13"/>
    <p:sldLayoutId id="2147483932" r:id="rId14"/>
    <p:sldLayoutId id="2147483933" r:id="rId15"/>
    <p:sldLayoutId id="2147483934" r:id="rId16"/>
    <p:sldLayoutId id="2147483935"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avi"/><Relationship Id="rId1" Type="http://schemas.microsoft.com/office/2007/relationships/media" Target="../media/media1.avi"/><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p:cNvSpPr txBox="1"/>
          <p:nvPr/>
        </p:nvSpPr>
        <p:spPr>
          <a:xfrm>
            <a:off x="8351519" y="69668"/>
            <a:ext cx="3770813" cy="1200329"/>
          </a:xfrm>
          <a:prstGeom prst="rect">
            <a:avLst/>
          </a:prstGeom>
          <a:noFill/>
        </p:spPr>
        <p:txBody>
          <a:bodyPr wrap="square" rtlCol="0">
            <a:spAutoFit/>
          </a:bodyPr>
          <a:lstStyle/>
          <a:p>
            <a:pPr algn="r"/>
            <a:r>
              <a:rPr lang="fa-IR" sz="2400" dirty="0" smtClean="0">
                <a:solidFill>
                  <a:srgbClr val="FF0000"/>
                </a:solidFill>
              </a:rPr>
              <a:t>کاری از: </a:t>
            </a:r>
            <a:r>
              <a:rPr lang="fa-IR" sz="2400" dirty="0" smtClean="0">
                <a:solidFill>
                  <a:srgbClr val="002060"/>
                </a:solidFill>
              </a:rPr>
              <a:t>درسا وفایی مستان آباد</a:t>
            </a:r>
          </a:p>
          <a:p>
            <a:pPr algn="r"/>
            <a:r>
              <a:rPr lang="fa-IR" sz="2400" dirty="0" smtClean="0">
                <a:solidFill>
                  <a:srgbClr val="FF0000"/>
                </a:solidFill>
              </a:rPr>
              <a:t>دبیرمربوطه: </a:t>
            </a:r>
            <a:r>
              <a:rPr lang="fa-IR" sz="2400" dirty="0" smtClean="0">
                <a:solidFill>
                  <a:srgbClr val="002060"/>
                </a:solidFill>
              </a:rPr>
              <a:t>سر کار خانم بیرجندی</a:t>
            </a:r>
          </a:p>
          <a:p>
            <a:pPr algn="r"/>
            <a:r>
              <a:rPr lang="fa-IR" sz="2400" dirty="0" smtClean="0">
                <a:solidFill>
                  <a:srgbClr val="FF0000"/>
                </a:solidFill>
              </a:rPr>
              <a:t>کلاس: </a:t>
            </a:r>
            <a:r>
              <a:rPr lang="fa-IR" sz="2400" dirty="0" smtClean="0">
                <a:solidFill>
                  <a:srgbClr val="002060"/>
                </a:solidFill>
              </a:rPr>
              <a:t>9/2</a:t>
            </a:r>
          </a:p>
        </p:txBody>
      </p:sp>
    </p:spTree>
    <p:extLst>
      <p:ext uri="{BB962C8B-B14F-4D97-AF65-F5344CB8AC3E}">
        <p14:creationId xmlns:p14="http://schemas.microsoft.com/office/powerpoint/2010/main" val="12342869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p:cNvSpPr txBox="1"/>
          <p:nvPr/>
        </p:nvSpPr>
        <p:spPr>
          <a:xfrm>
            <a:off x="4336868" y="-17417"/>
            <a:ext cx="3518263" cy="707886"/>
          </a:xfrm>
          <a:prstGeom prst="rect">
            <a:avLst/>
          </a:prstGeom>
          <a:noFill/>
        </p:spPr>
        <p:txBody>
          <a:bodyPr wrap="square" rtlCol="0">
            <a:spAutoFit/>
          </a:bodyPr>
          <a:lstStyle/>
          <a:p>
            <a:r>
              <a:rPr lang="fa-IR" sz="4000" dirty="0" smtClean="0">
                <a:solidFill>
                  <a:srgbClr val="800080"/>
                </a:solidFill>
              </a:rPr>
              <a:t>(( پدافندغیرعامل ))</a:t>
            </a:r>
            <a:endParaRPr lang="en-US" sz="4000" dirty="0">
              <a:solidFill>
                <a:srgbClr val="800080"/>
              </a:solidFill>
            </a:endParaRPr>
          </a:p>
        </p:txBody>
      </p:sp>
    </p:spTree>
    <p:extLst>
      <p:ext uri="{BB962C8B-B14F-4D97-AF65-F5344CB8AC3E}">
        <p14:creationId xmlns:p14="http://schemas.microsoft.com/office/powerpoint/2010/main" val="29286116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32412" y="1078919"/>
            <a:ext cx="9675222" cy="4893647"/>
          </a:xfrm>
          <a:prstGeom prst="rect">
            <a:avLst/>
          </a:prstGeom>
        </p:spPr>
        <p:txBody>
          <a:bodyPr wrap="square">
            <a:spAutoFit/>
          </a:bodyPr>
          <a:lstStyle/>
          <a:p>
            <a:pPr algn="r"/>
            <a:r>
              <a:rPr lang="fa-IR" sz="2400" dirty="0">
                <a:solidFill>
                  <a:schemeClr val="accent2">
                    <a:lumMod val="20000"/>
                    <a:lumOff val="80000"/>
                  </a:schemeClr>
                </a:solidFill>
              </a:rPr>
              <a:t>تاریخ زندگی بشر همواره با پدیده جنگ همراه بوده و دفاع نیز برای مقابله با حمله ها و هجوم ها با حیات بشری آمیخته بوده است. </a:t>
            </a:r>
          </a:p>
          <a:p>
            <a:pPr algn="r"/>
            <a:r>
              <a:rPr lang="fa-IR" sz="2400" dirty="0">
                <a:solidFill>
                  <a:schemeClr val="accent2">
                    <a:lumMod val="20000"/>
                    <a:lumOff val="80000"/>
                  </a:schemeClr>
                </a:solidFill>
              </a:rPr>
              <a:t>انسان های اولیه برای در امان ماندن از تهاجم حیوانات وحشی و دیگر دشمنان و همچنین برای کاستن از نگرانی های خود به غار ها بالای درختان و دیگر مخفیگاه های طبیعی پناه می بردند. به علاوه ایجاد خندق در اطراف شهر ها و ایجاد قلعه و دروازه های مستحکم برای پیشگیری از حملات غافلگیرانه دشمن از شیوه های رایج دفاعی در زمان های قدیم بوده است.</a:t>
            </a:r>
          </a:p>
          <a:p>
            <a:pPr algn="r"/>
            <a:r>
              <a:rPr lang="fa-IR" sz="2400" dirty="0">
                <a:solidFill>
                  <a:schemeClr val="accent2">
                    <a:lumMod val="20000"/>
                    <a:lumOff val="80000"/>
                  </a:schemeClr>
                </a:solidFill>
              </a:rPr>
              <a:t>کشور پهناور ایران در طول تاریخ به دلیل ویژگی های جغرافیایی ، اقتصادی، فرهنگی و سیاسی و قرارگرفتن در منطقه حساس خاورمیانه و بهره مندی از ذخایر طبیعی همواره در معرض حوادث طبیعی و غیر طبیعی زیادی قرارداشته و درنتیجه خسارات مالیو جانی زیادی نیز از این راه به کشورمان وارد شده است. از این روست که دفاع در برابر حوادث غیرطبیعی و تهدیدهای انسانی برای ما ضروری و بسیار مهم است. به طوری که رهبر معظم انقلاب اسلامی حضرت آیت الله خامنه ای در این باره می فرمایند: دفاع جزئی از هویت یک ملت زنده است، هر ملتی که نتواند از خود دفاع کند زنده نیست.</a:t>
            </a:r>
          </a:p>
        </p:txBody>
      </p:sp>
    </p:spTree>
    <p:extLst>
      <p:ext uri="{BB962C8B-B14F-4D97-AF65-F5344CB8AC3E}">
        <p14:creationId xmlns:p14="http://schemas.microsoft.com/office/powerpoint/2010/main" val="25418446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27138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1189" y="1071154"/>
            <a:ext cx="10228806" cy="5085807"/>
          </a:xfrm>
        </p:spPr>
        <p:txBody>
          <a:bodyPr/>
          <a:lstStyle/>
          <a:p>
            <a:pPr algn="r"/>
            <a:r>
              <a:rPr lang="fa-IR" dirty="0">
                <a:solidFill>
                  <a:srgbClr val="FF0000"/>
                </a:solidFill>
              </a:rPr>
              <a:t>دفاع ( پدافند) عامل: </a:t>
            </a:r>
            <a:r>
              <a:rPr lang="fa-IR" dirty="0"/>
              <a:t>مقابله و مبارزه مستقیم و استفاده از تجهیزات جنگی به منظور دفع حملات و اقدامات جنگی دشمن پدافند عامل نامیده می شود . دفاع عامل یا مستقیم مخصوص زمان جنگ است که توسط افراد آموزش دیده با کمک وسایلی مثل اسلحه، موشک، تانک و هواپیما صورت می گیرد</a:t>
            </a:r>
            <a:r>
              <a:rPr lang="fa-IR" dirty="0" smtClean="0"/>
              <a:t>.</a:t>
            </a:r>
          </a:p>
          <a:p>
            <a:pPr algn="r"/>
            <a:endParaRPr lang="fa-IR" dirty="0"/>
          </a:p>
          <a:p>
            <a:pPr algn="r"/>
            <a:endParaRPr lang="fa-IR" dirty="0"/>
          </a:p>
          <a:p>
            <a:pPr algn="r"/>
            <a:r>
              <a:rPr lang="fa-IR" dirty="0">
                <a:solidFill>
                  <a:srgbClr val="FF0000"/>
                </a:solidFill>
              </a:rPr>
              <a:t>دفاع (پدافند) </a:t>
            </a:r>
            <a:r>
              <a:rPr lang="fa-IR" dirty="0" smtClean="0">
                <a:solidFill>
                  <a:srgbClr val="FF0000"/>
                </a:solidFill>
              </a:rPr>
              <a:t>غیرعامل</a:t>
            </a:r>
            <a:r>
              <a:rPr lang="fa-IR" dirty="0">
                <a:solidFill>
                  <a:srgbClr val="FF0000"/>
                </a:solidFill>
              </a:rPr>
              <a:t>: </a:t>
            </a:r>
            <a:r>
              <a:rPr lang="fa-IR" dirty="0"/>
              <a:t>پدافند غیر عامل مجموع اقداماتی است که بدون استفاده از تجهیزات جنگی می توان انجام داد تا از وارد شدن تلفات جانی به افراد و زیان اقتصادی به مراکز و تاسیسات حیاتی و مهم کشور جلوگیری کرد، یا آن ها را به حداقل کاهش داد.</a:t>
            </a:r>
          </a:p>
          <a:p>
            <a:pPr algn="r"/>
            <a:endParaRPr lang="en-US" dirty="0"/>
          </a:p>
        </p:txBody>
      </p:sp>
    </p:spTree>
    <p:extLst>
      <p:ext uri="{BB962C8B-B14F-4D97-AF65-F5344CB8AC3E}">
        <p14:creationId xmlns:p14="http://schemas.microsoft.com/office/powerpoint/2010/main" val="15665789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a:softEdge rad="112500"/>
          </a:effectLst>
        </p:spPr>
      </p:pic>
    </p:spTree>
    <p:extLst>
      <p:ext uri="{BB962C8B-B14F-4D97-AF65-F5344CB8AC3E}">
        <p14:creationId xmlns:p14="http://schemas.microsoft.com/office/powerpoint/2010/main" val="38929652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2075" y="1341120"/>
            <a:ext cx="9905999" cy="3857898"/>
          </a:xfrm>
        </p:spPr>
        <p:txBody>
          <a:bodyPr/>
          <a:lstStyle/>
          <a:p>
            <a:pPr algn="r"/>
            <a:r>
              <a:rPr lang="fa-IR" dirty="0"/>
              <a:t>دفاع یا پدافند غیر عامل </a:t>
            </a:r>
            <a:r>
              <a:rPr lang="fa-IR" dirty="0" smtClean="0"/>
              <a:t>در </a:t>
            </a:r>
            <a:r>
              <a:rPr lang="fa-IR" dirty="0"/>
              <a:t>جنگ ها برای مقابله با تهاجمات دشمن و کاهش خسارات ناشی از حملات زمینی، هوایی و دریایی صورت می گیرد. پالایشگاه ها، نیروگاه ها، فرودگاه ها، مراکز سیاسی مهم، مراکز اصلی مخابراتی و ارتباطی، پل های مهم، پایگاه های هوایی، مراکز و ایستگاه های رادیویی و تلویزیونی، نقاطی هستند که در زمان جنگ، مورد توجه  و حمله دشمن قرار می گیرند. کشور ما خانه بزرگ ماست. بنابراین همه افرادی که در این کشور زندگی می کنند، نباید اجازه دهند دشمن به سرزمینشان آسیب برسانند. در همین باره خداوند در آیه 60 سوره انفال به ما دستور داده است هر قدر که می توانیم، نیرویمان را جمع کنیم و همیشه آماده دفاع از سرزمینمان باشیم.</a:t>
            </a:r>
            <a:endParaRPr lang="en-US" dirty="0"/>
          </a:p>
        </p:txBody>
      </p:sp>
    </p:spTree>
    <p:extLst>
      <p:ext uri="{BB962C8B-B14F-4D97-AF65-F5344CB8AC3E}">
        <p14:creationId xmlns:p14="http://schemas.microsoft.com/office/powerpoint/2010/main" val="25856118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122130"/>
            <a:ext cx="9905998" cy="1478570"/>
          </a:xfrm>
        </p:spPr>
        <p:txBody>
          <a:bodyPr/>
          <a:lstStyle/>
          <a:p>
            <a:pPr algn="ctr"/>
            <a:r>
              <a:rPr lang="fa-IR" sz="4400" dirty="0">
                <a:solidFill>
                  <a:srgbClr val="FF0000"/>
                </a:solidFill>
              </a:rPr>
              <a:t>اصول پدافند </a:t>
            </a:r>
            <a:r>
              <a:rPr lang="fa-IR" sz="4400" dirty="0" smtClean="0">
                <a:solidFill>
                  <a:srgbClr val="FF0000"/>
                </a:solidFill>
              </a:rPr>
              <a:t>غیرعامل</a:t>
            </a:r>
            <a:r>
              <a:rPr lang="fa-IR" sz="4400" dirty="0">
                <a:solidFill>
                  <a:srgbClr val="FF0000"/>
                </a:solidFill>
              </a:rPr>
              <a:t>:</a:t>
            </a:r>
            <a:r>
              <a:rPr lang="fa-IR" dirty="0"/>
              <a:t> </a:t>
            </a:r>
            <a:endParaRPr lang="en-US" dirty="0"/>
          </a:p>
        </p:txBody>
      </p:sp>
      <p:sp>
        <p:nvSpPr>
          <p:cNvPr id="3" name="Content Placeholder 2"/>
          <p:cNvSpPr>
            <a:spLocks noGrp="1"/>
          </p:cNvSpPr>
          <p:nvPr>
            <p:ph idx="1"/>
          </p:nvPr>
        </p:nvSpPr>
        <p:spPr>
          <a:xfrm>
            <a:off x="1141413" y="1600700"/>
            <a:ext cx="9905999" cy="4556261"/>
          </a:xfrm>
        </p:spPr>
        <p:txBody>
          <a:bodyPr/>
          <a:lstStyle/>
          <a:p>
            <a:pPr algn="r"/>
            <a:r>
              <a:rPr lang="fa-IR" dirty="0"/>
              <a:t> اصول پدافند غیر عامل شامل مجموعه اقداماتی است که با استفاده از آن ها می توان به اهداف پدافند غیر عامل دست یافت. </a:t>
            </a:r>
            <a:endParaRPr lang="fa-IR" dirty="0" smtClean="0"/>
          </a:p>
          <a:p>
            <a:pPr algn="r"/>
            <a:r>
              <a:rPr lang="fa-IR" dirty="0" smtClean="0">
                <a:solidFill>
                  <a:srgbClr val="FF0000"/>
                </a:solidFill>
              </a:rPr>
              <a:t>1) استتار</a:t>
            </a:r>
          </a:p>
          <a:p>
            <a:pPr algn="r"/>
            <a:r>
              <a:rPr lang="fa-IR" dirty="0" smtClean="0">
                <a:solidFill>
                  <a:srgbClr val="FF0000"/>
                </a:solidFill>
              </a:rPr>
              <a:t>2) اختفا</a:t>
            </a:r>
          </a:p>
          <a:p>
            <a:pPr algn="r"/>
            <a:r>
              <a:rPr lang="fa-IR" dirty="0" smtClean="0">
                <a:solidFill>
                  <a:srgbClr val="FF0000"/>
                </a:solidFill>
              </a:rPr>
              <a:t>3) پراکندگی</a:t>
            </a:r>
          </a:p>
          <a:p>
            <a:pPr algn="r"/>
            <a:r>
              <a:rPr lang="fa-IR" dirty="0" smtClean="0">
                <a:solidFill>
                  <a:srgbClr val="FF0000"/>
                </a:solidFill>
              </a:rPr>
              <a:t>4) فریب</a:t>
            </a:r>
          </a:p>
          <a:p>
            <a:pPr algn="r"/>
            <a:r>
              <a:rPr lang="fa-IR" dirty="0" smtClean="0">
                <a:solidFill>
                  <a:srgbClr val="FF0000"/>
                </a:solidFill>
              </a:rPr>
              <a:t>5) مکان یابی</a:t>
            </a:r>
          </a:p>
          <a:p>
            <a:pPr algn="r"/>
            <a:r>
              <a:rPr lang="fa-IR" dirty="0" smtClean="0">
                <a:solidFill>
                  <a:srgbClr val="FF0000"/>
                </a:solidFill>
              </a:rPr>
              <a:t>6) مقاوم سازی و استحکامات</a:t>
            </a:r>
            <a:endParaRPr lang="en-US" dirty="0">
              <a:solidFill>
                <a:srgbClr val="FF0000"/>
              </a:solidFill>
            </a:endParaRPr>
          </a:p>
        </p:txBody>
      </p:sp>
    </p:spTree>
    <p:extLst>
      <p:ext uri="{BB962C8B-B14F-4D97-AF65-F5344CB8AC3E}">
        <p14:creationId xmlns:p14="http://schemas.microsoft.com/office/powerpoint/2010/main" val="2464621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dirty="0">
                <a:solidFill>
                  <a:srgbClr val="FF0000"/>
                </a:solidFill>
              </a:rPr>
              <a:t>استتار</a:t>
            </a:r>
            <a:endParaRPr lang="en-US" sz="6000" dirty="0">
              <a:solidFill>
                <a:srgbClr val="FF0000"/>
              </a:solidFill>
            </a:endParaRPr>
          </a:p>
        </p:txBody>
      </p:sp>
      <p:sp>
        <p:nvSpPr>
          <p:cNvPr id="3" name="Content Placeholder 2"/>
          <p:cNvSpPr>
            <a:spLocks noGrp="1"/>
          </p:cNvSpPr>
          <p:nvPr>
            <p:ph idx="1"/>
          </p:nvPr>
        </p:nvSpPr>
        <p:spPr>
          <a:xfrm>
            <a:off x="757646" y="2249487"/>
            <a:ext cx="10289765" cy="3541714"/>
          </a:xfrm>
        </p:spPr>
        <p:txBody>
          <a:bodyPr>
            <a:normAutofit/>
          </a:bodyPr>
          <a:lstStyle/>
          <a:p>
            <a:pPr algn="r"/>
            <a:r>
              <a:rPr lang="fa-IR" sz="2000" dirty="0" smtClean="0"/>
              <a:t>استتار به مهنای همرنگ و همشکل کردن تاسیسات، تجهیزات و نیروی انسانی با محیط اطراف است؛ به گونه ای که شناسایی آن برای دشمن بسیار دشوار و تا حدودی غیرممکن باشد؛ مانند استفاده از بادگیر سفید در محیط برفی. استتار از موثرترین روش های دفاع غیرعامل در دنیا است برای استتار از وسایلی مانند: رنگ، تور، شاخ و برگ درختان و... استفاده می شود.</a:t>
            </a:r>
            <a:endParaRPr lang="en-US" sz="2000" dirty="0"/>
          </a:p>
        </p:txBody>
      </p:sp>
    </p:spTree>
    <p:extLst>
      <p:ext uri="{BB962C8B-B14F-4D97-AF65-F5344CB8AC3E}">
        <p14:creationId xmlns:p14="http://schemas.microsoft.com/office/powerpoint/2010/main" val="34121491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74080" y="0"/>
            <a:ext cx="5895703" cy="6644640"/>
          </a:xfrm>
          <a:prstGeom prst="rect">
            <a:avLst/>
          </a:prstGeom>
          <a:ln>
            <a:noFill/>
          </a:ln>
          <a:effectLst>
            <a:softEdge rad="112500"/>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464" y="69670"/>
            <a:ext cx="5573486" cy="6670764"/>
          </a:xfrm>
          <a:prstGeom prst="rect">
            <a:avLst/>
          </a:prstGeom>
          <a:ln>
            <a:noFill/>
          </a:ln>
          <a:effectLst>
            <a:softEdge rad="112500"/>
          </a:effectLst>
        </p:spPr>
      </p:pic>
    </p:spTree>
    <p:extLst>
      <p:ext uri="{BB962C8B-B14F-4D97-AF65-F5344CB8AC3E}">
        <p14:creationId xmlns:p14="http://schemas.microsoft.com/office/powerpoint/2010/main" val="34391149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65965" y="148046"/>
            <a:ext cx="5503817" cy="6548845"/>
          </a:xfrm>
          <a:prstGeom prst="rect">
            <a:avLst/>
          </a:prstGeom>
          <a:ln>
            <a:noFill/>
          </a:ln>
          <a:effectLst>
            <a:softEdge rad="112500"/>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549" y="148046"/>
            <a:ext cx="5991497" cy="6548845"/>
          </a:xfrm>
          <a:prstGeom prst="rect">
            <a:avLst/>
          </a:prstGeom>
          <a:ln>
            <a:noFill/>
          </a:ln>
          <a:effectLst>
            <a:softEdge rad="112500"/>
          </a:effectLst>
        </p:spPr>
      </p:pic>
    </p:spTree>
    <p:extLst>
      <p:ext uri="{BB962C8B-B14F-4D97-AF65-F5344CB8AC3E}">
        <p14:creationId xmlns:p14="http://schemas.microsoft.com/office/powerpoint/2010/main" val="2048714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503" y="0"/>
            <a:ext cx="12296503" cy="6858000"/>
          </a:xfrm>
          <a:prstGeom prst="rect">
            <a:avLst/>
          </a:prstGeom>
          <a:ln>
            <a:noFill/>
          </a:ln>
          <a:effectLst>
            <a:softEdge rad="112500"/>
          </a:effectLst>
        </p:spPr>
      </p:pic>
    </p:spTree>
    <p:extLst>
      <p:ext uri="{BB962C8B-B14F-4D97-AF65-F5344CB8AC3E}">
        <p14:creationId xmlns:p14="http://schemas.microsoft.com/office/powerpoint/2010/main" val="39439223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dirty="0">
                <a:solidFill>
                  <a:srgbClr val="FF0000"/>
                </a:solidFill>
              </a:rPr>
              <a:t>اختفا</a:t>
            </a:r>
            <a:endParaRPr lang="en-US" sz="6000" dirty="0">
              <a:solidFill>
                <a:srgbClr val="FF0000"/>
              </a:solidFill>
            </a:endParaRPr>
          </a:p>
        </p:txBody>
      </p:sp>
      <p:sp>
        <p:nvSpPr>
          <p:cNvPr id="3" name="Content Placeholder 2"/>
          <p:cNvSpPr>
            <a:spLocks noGrp="1"/>
          </p:cNvSpPr>
          <p:nvPr>
            <p:ph idx="1"/>
          </p:nvPr>
        </p:nvSpPr>
        <p:spPr>
          <a:xfrm>
            <a:off x="984658" y="1996939"/>
            <a:ext cx="9905999" cy="3541714"/>
          </a:xfrm>
        </p:spPr>
        <p:txBody>
          <a:bodyPr>
            <a:normAutofit/>
          </a:bodyPr>
          <a:lstStyle/>
          <a:p>
            <a:pPr algn="r"/>
            <a:r>
              <a:rPr lang="fa-IR" sz="2000" dirty="0" smtClean="0"/>
              <a:t>اختفا یا پنهان کاری به اقداماتی گفته می شود که از قرارگرفتن تاسیسات، تجهیزات و نفرات در دید مستقیم دشمن جلوگیری به عمل میاورد؛ مانند پنهان کردن هواپیماهای جنگی در تونل.</a:t>
            </a:r>
          </a:p>
          <a:p>
            <a:pPr algn="r"/>
            <a:r>
              <a:rPr lang="fa-IR" sz="2000" dirty="0" smtClean="0"/>
              <a:t>در جریان هجرت پیامبر(ص) از مکه به مدینه با استفاده از اختفا و فریب که از اصول پدافند غیرعامل است، دشمنان رسول گرامی اسلام نتوانستند با آن حضرت دسترسی پیدا کنند.</a:t>
            </a:r>
          </a:p>
          <a:p>
            <a:pPr algn="r"/>
            <a:r>
              <a:rPr lang="fa-IR" sz="2000" dirty="0" smtClean="0"/>
              <a:t>روش های اختفا عبارت است از:</a:t>
            </a:r>
          </a:p>
          <a:p>
            <a:pPr algn="r"/>
            <a:r>
              <a:rPr lang="fa-IR" sz="2000" dirty="0" smtClean="0"/>
              <a:t>1) استفاده مناسب از عوارض زمین و احداث تاسیسات در محلی که به سهولت قابل تشخیص و مشاهده نباشد.</a:t>
            </a:r>
          </a:p>
          <a:p>
            <a:pPr algn="r"/>
            <a:r>
              <a:rPr lang="fa-IR" sz="2000" dirty="0" smtClean="0"/>
              <a:t>2) عادی و غیر مهم جلوه دادن تاسیسات با کارهایی مانند: جدول بندی، درختکاری و ...</a:t>
            </a:r>
            <a:endParaRPr lang="en-US" sz="2000" dirty="0"/>
          </a:p>
        </p:txBody>
      </p:sp>
    </p:spTree>
    <p:extLst>
      <p:ext uri="{BB962C8B-B14F-4D97-AF65-F5344CB8AC3E}">
        <p14:creationId xmlns:p14="http://schemas.microsoft.com/office/powerpoint/2010/main" val="6221502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8879" y="87086"/>
            <a:ext cx="5712824" cy="6702980"/>
          </a:xfrm>
          <a:prstGeom prst="rect">
            <a:avLst/>
          </a:prstGeom>
          <a:ln>
            <a:noFill/>
          </a:ln>
          <a:effectLst>
            <a:softEdge rad="112500"/>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509" y="148046"/>
            <a:ext cx="5721531" cy="6540137"/>
          </a:xfrm>
          <a:prstGeom prst="rect">
            <a:avLst/>
          </a:prstGeom>
          <a:ln>
            <a:noFill/>
          </a:ln>
          <a:effectLst>
            <a:softEdge rad="112500"/>
          </a:effectLst>
        </p:spPr>
      </p:pic>
    </p:spTree>
    <p:extLst>
      <p:ext uri="{BB962C8B-B14F-4D97-AF65-F5344CB8AC3E}">
        <p14:creationId xmlns:p14="http://schemas.microsoft.com/office/powerpoint/2010/main" val="2233198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dirty="0">
                <a:solidFill>
                  <a:srgbClr val="FF0000"/>
                </a:solidFill>
              </a:rPr>
              <a:t>پراکندگی</a:t>
            </a:r>
            <a:endParaRPr lang="en-US" sz="6000" dirty="0">
              <a:solidFill>
                <a:srgbClr val="FF0000"/>
              </a:solidFill>
            </a:endParaRPr>
          </a:p>
        </p:txBody>
      </p:sp>
      <p:sp>
        <p:nvSpPr>
          <p:cNvPr id="3" name="Content Placeholder 2"/>
          <p:cNvSpPr>
            <a:spLocks noGrp="1"/>
          </p:cNvSpPr>
          <p:nvPr>
            <p:ph idx="1"/>
          </p:nvPr>
        </p:nvSpPr>
        <p:spPr>
          <a:xfrm>
            <a:off x="775064" y="2249487"/>
            <a:ext cx="10272348" cy="3541714"/>
          </a:xfrm>
        </p:spPr>
        <p:txBody>
          <a:bodyPr>
            <a:normAutofit/>
          </a:bodyPr>
          <a:lstStyle/>
          <a:p>
            <a:pPr algn="r"/>
            <a:r>
              <a:rPr lang="fa-IR" sz="2000" dirty="0" smtClean="0"/>
              <a:t>پراکندگی به معنای پخش کردن و عدم تجمع نیروها ، تجهیزات و تاسیسات به منظور کاهش آسیب پذیری آن ها در مقابل عملیات دشمن است. برای مثال: دانشمندان هسته ای کشور نباید در یک مجتمع مسکونی زندگی کنند یا اگر می توانیم چند پالایشگاه در کشور بسازیم بهتر است آن هارا در جند شهر با فاصله زیاد از هم بسازیم.</a:t>
            </a:r>
            <a:endParaRPr lang="en-US" sz="2000" dirty="0"/>
          </a:p>
        </p:txBody>
      </p:sp>
    </p:spTree>
    <p:extLst>
      <p:ext uri="{BB962C8B-B14F-4D97-AF65-F5344CB8AC3E}">
        <p14:creationId xmlns:p14="http://schemas.microsoft.com/office/powerpoint/2010/main" val="31728159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17921" y="200298"/>
            <a:ext cx="5338354" cy="6348548"/>
          </a:xfrm>
          <a:prstGeom prst="rect">
            <a:avLst/>
          </a:prstGeom>
          <a:ln>
            <a:noFill/>
          </a:ln>
          <a:effectLst>
            <a:softEdge rad="112500"/>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510" y="200298"/>
            <a:ext cx="5782490" cy="6453051"/>
          </a:xfrm>
          <a:prstGeom prst="rect">
            <a:avLst/>
          </a:prstGeom>
          <a:ln>
            <a:noFill/>
          </a:ln>
          <a:effectLst>
            <a:softEdge rad="112500"/>
          </a:effectLst>
        </p:spPr>
      </p:pic>
    </p:spTree>
    <p:extLst>
      <p:ext uri="{BB962C8B-B14F-4D97-AF65-F5344CB8AC3E}">
        <p14:creationId xmlns:p14="http://schemas.microsoft.com/office/powerpoint/2010/main" val="22579656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a:solidFill>
                  <a:srgbClr val="FF0000"/>
                </a:solidFill>
              </a:rPr>
              <a:t>فریب</a:t>
            </a:r>
            <a:endParaRPr lang="en-US" sz="6000" dirty="0">
              <a:solidFill>
                <a:srgbClr val="FF0000"/>
              </a:solidFill>
            </a:endParaRPr>
          </a:p>
        </p:txBody>
      </p:sp>
      <p:sp>
        <p:nvSpPr>
          <p:cNvPr id="3" name="Content Placeholder 2"/>
          <p:cNvSpPr>
            <a:spLocks noGrp="1"/>
          </p:cNvSpPr>
          <p:nvPr>
            <p:ph idx="1"/>
          </p:nvPr>
        </p:nvSpPr>
        <p:spPr>
          <a:xfrm>
            <a:off x="966651" y="2371407"/>
            <a:ext cx="10080760" cy="3541714"/>
          </a:xfrm>
        </p:spPr>
        <p:txBody>
          <a:bodyPr>
            <a:normAutofit/>
          </a:bodyPr>
          <a:lstStyle/>
          <a:p>
            <a:pPr algn="r"/>
            <a:r>
              <a:rPr lang="fa-IR" sz="2000" dirty="0" smtClean="0"/>
              <a:t>فریب یعنی انجام کار هایی که فکر و دید دشمن را از اهداف اصلی و مهم به سوی اهداف فرعی و غیراصلی و کم اهمیت منحرف نماید؛مانند : نسب نمونک (ماکت) تجهیزات جنگی در نقاط مختلف.</a:t>
            </a:r>
            <a:endParaRPr lang="en-US" sz="2000" dirty="0"/>
          </a:p>
        </p:txBody>
      </p:sp>
    </p:spTree>
    <p:extLst>
      <p:ext uri="{BB962C8B-B14F-4D97-AF65-F5344CB8AC3E}">
        <p14:creationId xmlns:p14="http://schemas.microsoft.com/office/powerpoint/2010/main" val="15615711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589" y="261257"/>
            <a:ext cx="5991497" cy="6426925"/>
          </a:xfrm>
          <a:prstGeom prst="rect">
            <a:avLst/>
          </a:prstGeom>
          <a:ln>
            <a:noFill/>
          </a:ln>
          <a:effectLst>
            <a:softEdge rad="112500"/>
          </a:effec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4047" y="261258"/>
            <a:ext cx="5686696" cy="6426924"/>
          </a:xfrm>
          <a:prstGeom prst="rect">
            <a:avLst/>
          </a:prstGeom>
          <a:ln>
            <a:noFill/>
          </a:ln>
          <a:effectLst>
            <a:softEdge rad="112500"/>
          </a:effectLst>
        </p:spPr>
      </p:pic>
    </p:spTree>
    <p:extLst>
      <p:ext uri="{BB962C8B-B14F-4D97-AF65-F5344CB8AC3E}">
        <p14:creationId xmlns:p14="http://schemas.microsoft.com/office/powerpoint/2010/main" val="26134475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dirty="0">
                <a:solidFill>
                  <a:srgbClr val="FF0000"/>
                </a:solidFill>
              </a:rPr>
              <a:t>مکان یابی</a:t>
            </a:r>
            <a:endParaRPr lang="en-US" sz="6000" dirty="0">
              <a:solidFill>
                <a:srgbClr val="FF0000"/>
              </a:solidFill>
            </a:endParaRPr>
          </a:p>
        </p:txBody>
      </p:sp>
      <p:sp>
        <p:nvSpPr>
          <p:cNvPr id="3" name="Content Placeholder 2"/>
          <p:cNvSpPr>
            <a:spLocks noGrp="1"/>
          </p:cNvSpPr>
          <p:nvPr>
            <p:ph idx="1"/>
          </p:nvPr>
        </p:nvSpPr>
        <p:spPr/>
        <p:txBody>
          <a:bodyPr>
            <a:normAutofit/>
          </a:bodyPr>
          <a:lstStyle/>
          <a:p>
            <a:pPr algn="r"/>
            <a:r>
              <a:rPr lang="fa-IR" sz="2000" dirty="0" smtClean="0"/>
              <a:t>از اقدامات اساسی و مهم پدافند غیرعامل، انتخاب محل مناسب برای ایجاد تاسیسات حیاتی و مهم کشور است . ایجاد این تاسیسات در دشت های هموار، کنار بزرگراه ها و جاده های اصلی و در نزدیکی مرز ها موجب شناسایی و آسیب پذیری آن ها در برابر تهدیدات دشمنان می شود.</a:t>
            </a:r>
            <a:endParaRPr lang="en-US" sz="2000" dirty="0"/>
          </a:p>
        </p:txBody>
      </p:sp>
    </p:spTree>
    <p:extLst>
      <p:ext uri="{BB962C8B-B14F-4D97-AF65-F5344CB8AC3E}">
        <p14:creationId xmlns:p14="http://schemas.microsoft.com/office/powerpoint/2010/main" val="34970302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a:ln>
            <a:noFill/>
          </a:ln>
          <a:effectLst>
            <a:softEdge rad="112500"/>
          </a:effectLst>
        </p:spPr>
      </p:pic>
    </p:spTree>
    <p:extLst>
      <p:ext uri="{BB962C8B-B14F-4D97-AF65-F5344CB8AC3E}">
        <p14:creationId xmlns:p14="http://schemas.microsoft.com/office/powerpoint/2010/main" val="977306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69" y="0"/>
            <a:ext cx="12261669" cy="6858000"/>
          </a:xfrm>
          <a:prstGeom prst="rect">
            <a:avLst/>
          </a:prstGeom>
          <a:ln>
            <a:noFill/>
          </a:ln>
          <a:effectLst>
            <a:softEdge rad="112500"/>
          </a:effectLst>
        </p:spPr>
      </p:pic>
    </p:spTree>
    <p:extLst>
      <p:ext uri="{BB962C8B-B14F-4D97-AF65-F5344CB8AC3E}">
        <p14:creationId xmlns:p14="http://schemas.microsoft.com/office/powerpoint/2010/main" val="13961177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800" dirty="0">
                <a:solidFill>
                  <a:srgbClr val="FF0000"/>
                </a:solidFill>
              </a:rPr>
              <a:t>مقاوم سازی و استحکامات</a:t>
            </a:r>
            <a:endParaRPr lang="en-US" sz="4800" dirty="0">
              <a:solidFill>
                <a:srgbClr val="FF0000"/>
              </a:solidFill>
            </a:endParaRPr>
          </a:p>
        </p:txBody>
      </p:sp>
      <p:sp>
        <p:nvSpPr>
          <p:cNvPr id="3" name="Content Placeholder 2"/>
          <p:cNvSpPr>
            <a:spLocks noGrp="1"/>
          </p:cNvSpPr>
          <p:nvPr>
            <p:ph idx="1"/>
          </p:nvPr>
        </p:nvSpPr>
        <p:spPr>
          <a:xfrm>
            <a:off x="949234" y="2249487"/>
            <a:ext cx="10098177" cy="3541714"/>
          </a:xfrm>
        </p:spPr>
        <p:txBody>
          <a:bodyPr>
            <a:normAutofit/>
          </a:bodyPr>
          <a:lstStyle/>
          <a:p>
            <a:pPr algn="r"/>
            <a:r>
              <a:rPr lang="fa-IR" sz="2000" dirty="0" smtClean="0"/>
              <a:t>یکی از کار های مفیدی که در زمان صلح می توان انجام داد تا در زمان حادثه از آن استفاده شود ، ساخت مکان هایی است که در مقابل بمب و موشک مقاوم باشد و آثار ترکش و موج انفجار را تا حدود زیادی خنثی کند. بنابراین احداث پناهگاه در مجتمع های مسکونی و اداری و همچنین ساخت پناهگاه های عمومی در شهرها، یکی از اقدامات مفیدی است که باعث حفظ جان انسان ها در زمان وقوع حادثه می شود.</a:t>
            </a:r>
            <a:endParaRPr lang="en-US" sz="2000" dirty="0"/>
          </a:p>
        </p:txBody>
      </p:sp>
    </p:spTree>
    <p:extLst>
      <p:ext uri="{BB962C8B-B14F-4D97-AF65-F5344CB8AC3E}">
        <p14:creationId xmlns:p14="http://schemas.microsoft.com/office/powerpoint/2010/main" val="9377958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743" y="0"/>
            <a:ext cx="9274628" cy="6858000"/>
          </a:xfrm>
          <a:prstGeom prst="rect">
            <a:avLst/>
          </a:prstGeom>
          <a:ln>
            <a:noFill/>
          </a:ln>
          <a:effectLst>
            <a:softEdge rad="112500"/>
          </a:effectLst>
        </p:spPr>
      </p:pic>
    </p:spTree>
    <p:extLst>
      <p:ext uri="{BB962C8B-B14F-4D97-AF65-F5344CB8AC3E}">
        <p14:creationId xmlns:p14="http://schemas.microsoft.com/office/powerpoint/2010/main" val="31786460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800" dirty="0">
                <a:solidFill>
                  <a:srgbClr val="FF0000"/>
                </a:solidFill>
              </a:rPr>
              <a:t>رعایت اصول پدافند </a:t>
            </a:r>
            <a:r>
              <a:rPr lang="fa-IR" sz="2800" dirty="0" smtClean="0">
                <a:solidFill>
                  <a:srgbClr val="FF0000"/>
                </a:solidFill>
              </a:rPr>
              <a:t>غیرعامل </a:t>
            </a:r>
            <a:r>
              <a:rPr lang="fa-IR" sz="2800" dirty="0">
                <a:solidFill>
                  <a:srgbClr val="FF0000"/>
                </a:solidFill>
              </a:rPr>
              <a:t>دو مزیت مهم زیر را به همراه دارد:</a:t>
            </a:r>
            <a:endParaRPr lang="en-US" sz="2800" dirty="0">
              <a:solidFill>
                <a:srgbClr val="FF0000"/>
              </a:solidFill>
            </a:endParaRPr>
          </a:p>
        </p:txBody>
      </p:sp>
      <p:sp>
        <p:nvSpPr>
          <p:cNvPr id="3" name="Content Placeholder 2"/>
          <p:cNvSpPr>
            <a:spLocks noGrp="1"/>
          </p:cNvSpPr>
          <p:nvPr>
            <p:ph idx="1"/>
          </p:nvPr>
        </p:nvSpPr>
        <p:spPr>
          <a:xfrm>
            <a:off x="-627018" y="2449785"/>
            <a:ext cx="11956869" cy="3541714"/>
          </a:xfrm>
        </p:spPr>
        <p:txBody>
          <a:bodyPr>
            <a:noAutofit/>
          </a:bodyPr>
          <a:lstStyle/>
          <a:p>
            <a:pPr algn="r"/>
            <a:r>
              <a:rPr lang="fa-IR" dirty="0" smtClean="0"/>
              <a:t>1) قدرت </a:t>
            </a:r>
            <a:r>
              <a:rPr lang="fa-IR" dirty="0"/>
              <a:t>دفاعی کشور را افزایش می دهد و باعث حفظ مراکز و تاسیسات مهم جامعه می شود</a:t>
            </a:r>
            <a:r>
              <a:rPr lang="fa-IR" dirty="0" smtClean="0"/>
              <a:t>.</a:t>
            </a:r>
          </a:p>
          <a:p>
            <a:pPr algn="r"/>
            <a:endParaRPr lang="fa-IR" dirty="0"/>
          </a:p>
          <a:p>
            <a:pPr algn="r"/>
            <a:r>
              <a:rPr lang="fa-IR" dirty="0" smtClean="0"/>
              <a:t>2) هر </a:t>
            </a:r>
            <a:r>
              <a:rPr lang="fa-IR" dirty="0"/>
              <a:t>چه توان و قدرت دفاع عامل و غیرعامل کشور بیشتر باشد، احتمال تهاجم دشمنان کمتر می شود.</a:t>
            </a:r>
          </a:p>
          <a:p>
            <a:pPr algn="r"/>
            <a:endParaRPr lang="en-US" dirty="0"/>
          </a:p>
        </p:txBody>
      </p:sp>
    </p:spTree>
    <p:extLst>
      <p:ext uri="{BB962C8B-B14F-4D97-AF65-F5344CB8AC3E}">
        <p14:creationId xmlns:p14="http://schemas.microsoft.com/office/powerpoint/2010/main" val="25779110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شبیه سازی بمب اتمی هیروشیما">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0960" y="0"/>
            <a:ext cx="12252960" cy="6857999"/>
          </a:xfrm>
          <a:prstGeom prst="rect">
            <a:avLst/>
          </a:prstGeom>
        </p:spPr>
      </p:pic>
    </p:spTree>
    <p:extLst>
      <p:ext uri="{BB962C8B-B14F-4D97-AF65-F5344CB8AC3E}">
        <p14:creationId xmlns:p14="http://schemas.microsoft.com/office/powerpoint/2010/main" val="35105089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جنگها">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6472314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اعتیاد اینترنتی و راه های مقابله با آن">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12895941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118</TotalTime>
  <Words>1018</Words>
  <Application>Microsoft Office PowerPoint</Application>
  <PresentationFormat>Widescreen</PresentationFormat>
  <Paragraphs>40</Paragraphs>
  <Slides>27</Slides>
  <Notes>0</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Times New Roman</vt:lpstr>
      <vt:lpstr>Trebuchet MS</vt:lpstr>
      <vt:lpstr>Tw Cen MT</vt:lpstr>
      <vt:lpstr>Circuit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اصول پدافند غیرعامل: </vt:lpstr>
      <vt:lpstr>استتار</vt:lpstr>
      <vt:lpstr>PowerPoint Presentation</vt:lpstr>
      <vt:lpstr>PowerPoint Presentation</vt:lpstr>
      <vt:lpstr>PowerPoint Presentation</vt:lpstr>
      <vt:lpstr>اختفا</vt:lpstr>
      <vt:lpstr>PowerPoint Presentation</vt:lpstr>
      <vt:lpstr>پراکندگی</vt:lpstr>
      <vt:lpstr>PowerPoint Presentation</vt:lpstr>
      <vt:lpstr>فریب</vt:lpstr>
      <vt:lpstr>PowerPoint Presentation</vt:lpstr>
      <vt:lpstr>مکان یابی</vt:lpstr>
      <vt:lpstr>PowerPoint Presentation</vt:lpstr>
      <vt:lpstr>PowerPoint Presentation</vt:lpstr>
      <vt:lpstr>مقاوم سازی و استحکامات</vt:lpstr>
      <vt:lpstr>PowerPoint Presentation</vt:lpstr>
      <vt:lpstr>رعایت اصول پدافند غیرعامل دو مزیت مهم زیر را به همراه دارد:</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vafaie</dc:creator>
  <cp:lastModifiedBy>vafaie</cp:lastModifiedBy>
  <cp:revision>16</cp:revision>
  <dcterms:created xsi:type="dcterms:W3CDTF">2017-12-09T18:15:33Z</dcterms:created>
  <dcterms:modified xsi:type="dcterms:W3CDTF">2017-12-09T20:13:33Z</dcterms:modified>
</cp:coreProperties>
</file>