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680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501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04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069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642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275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703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17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998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836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092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5E1FE9F-259D-43A9-BB5A-107196347612}" type="datetimeFigureOut">
              <a:rPr lang="en-US" smtClean="0"/>
              <a:t>1/12/2018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522630-B15D-412B-A0C4-CBC2B7462B8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Image result for ‫بسم الله الرحمن الرحيم‬‎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32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419872" y="426730"/>
            <a:ext cx="515718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6600" b="1" dirty="0" smtClean="0">
                <a:cs typeface="B Sina" panose="00000700000000000000" pitchFamily="2" charset="-78"/>
              </a:rPr>
              <a:t>الرحمن الرحیم</a:t>
            </a:r>
            <a:endParaRPr lang="en-US" sz="6600" b="1" dirty="0">
              <a:cs typeface="B Sina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23960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4149080"/>
            <a:ext cx="77048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rgbClr val="CC0000"/>
                </a:solidFill>
                <a:cs typeface="B Morvarid" panose="00000400000000000000" pitchFamily="2" charset="-78"/>
              </a:rPr>
              <a:t>درس هشتم</a:t>
            </a:r>
          </a:p>
          <a:p>
            <a:pPr algn="r"/>
            <a:endParaRPr lang="fa-IR" sz="2400" dirty="0">
              <a:solidFill>
                <a:srgbClr val="CC0000"/>
              </a:solidFill>
              <a:cs typeface="B Morvarid" panose="00000400000000000000" pitchFamily="2" charset="-78"/>
            </a:endParaRPr>
          </a:p>
          <a:p>
            <a:pPr algn="r"/>
            <a:r>
              <a:rPr lang="fa-IR" sz="2400" dirty="0" smtClean="0">
                <a:solidFill>
                  <a:srgbClr val="CC0000"/>
                </a:solidFill>
                <a:cs typeface="B Morvarid" panose="00000400000000000000" pitchFamily="2" charset="-78"/>
              </a:rPr>
              <a:t>دبیر: سرکارخانم بیرجندی</a:t>
            </a:r>
          </a:p>
          <a:p>
            <a:pPr algn="r"/>
            <a:endParaRPr lang="fa-IR" sz="2400" dirty="0">
              <a:solidFill>
                <a:srgbClr val="CC0000"/>
              </a:solidFill>
              <a:cs typeface="B Morvarid" panose="00000400000000000000" pitchFamily="2" charset="-78"/>
            </a:endParaRPr>
          </a:p>
          <a:p>
            <a:pPr algn="r"/>
            <a:r>
              <a:rPr lang="fa-IR" sz="2400" dirty="0" smtClean="0">
                <a:solidFill>
                  <a:srgbClr val="CC0000"/>
                </a:solidFill>
                <a:cs typeface="B Morvarid" panose="00000400000000000000" pitchFamily="2" charset="-78"/>
              </a:rPr>
              <a:t>کاری از:سیده کیمیا متولی</a:t>
            </a:r>
            <a:endParaRPr lang="en-US" sz="2400" dirty="0">
              <a:solidFill>
                <a:srgbClr val="CC0000"/>
              </a:solidFill>
              <a:cs typeface="B Morvarid" panose="00000400000000000000" pitchFamily="2" charset="-78"/>
            </a:endParaRPr>
          </a:p>
        </p:txBody>
      </p:sp>
      <p:sp>
        <p:nvSpPr>
          <p:cNvPr id="5" name="AutoShape 2" descr="Image result for ‫جنگ نرم‬‎"/>
          <p:cNvSpPr>
            <a:spLocks noChangeAspect="1" noChangeArrowheads="1"/>
          </p:cNvSpPr>
          <p:nvPr/>
        </p:nvSpPr>
        <p:spPr bwMode="auto">
          <a:xfrm>
            <a:off x="155575" y="-685800"/>
            <a:ext cx="23812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Image result for ‫جنگ نرم‬‎"/>
          <p:cNvSpPr>
            <a:spLocks noChangeAspect="1" noChangeArrowheads="1"/>
          </p:cNvSpPr>
          <p:nvPr/>
        </p:nvSpPr>
        <p:spPr bwMode="auto">
          <a:xfrm>
            <a:off x="307975" y="-533400"/>
            <a:ext cx="23812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Image result for ‫جنگ نرم‬‎"/>
          <p:cNvSpPr>
            <a:spLocks noChangeAspect="1" noChangeArrowheads="1"/>
          </p:cNvSpPr>
          <p:nvPr/>
        </p:nvSpPr>
        <p:spPr bwMode="auto">
          <a:xfrm>
            <a:off x="460375" y="-381000"/>
            <a:ext cx="23812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8" descr="Image result for ‫جنگ نرم‬‎"/>
          <p:cNvSpPr>
            <a:spLocks noChangeAspect="1" noChangeArrowheads="1"/>
          </p:cNvSpPr>
          <p:nvPr/>
        </p:nvSpPr>
        <p:spPr bwMode="auto">
          <a:xfrm>
            <a:off x="155575" y="-1874838"/>
            <a:ext cx="5619750" cy="391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10" descr="Image result for ‫جنگ نرم‬‎"/>
          <p:cNvSpPr>
            <a:spLocks noChangeAspect="1" noChangeArrowheads="1"/>
          </p:cNvSpPr>
          <p:nvPr/>
        </p:nvSpPr>
        <p:spPr bwMode="auto">
          <a:xfrm>
            <a:off x="307975" y="-1722438"/>
            <a:ext cx="5619750" cy="391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12" descr="Image result for ‫جنگ نرم‬‎"/>
          <p:cNvSpPr>
            <a:spLocks noChangeAspect="1" noChangeArrowheads="1"/>
          </p:cNvSpPr>
          <p:nvPr/>
        </p:nvSpPr>
        <p:spPr bwMode="auto">
          <a:xfrm>
            <a:off x="155575" y="-1874838"/>
            <a:ext cx="2533650" cy="391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14" descr="Image result for ‫جنگ نرم‬‎"/>
          <p:cNvSpPr>
            <a:spLocks noChangeAspect="1" noChangeArrowheads="1"/>
          </p:cNvSpPr>
          <p:nvPr/>
        </p:nvSpPr>
        <p:spPr bwMode="auto">
          <a:xfrm>
            <a:off x="307975" y="-1722438"/>
            <a:ext cx="2533650" cy="391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55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00" y="1491605"/>
            <a:ext cx="2962275" cy="4566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1323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4912531"/>
            <a:ext cx="65527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dirty="0" smtClean="0">
                <a:cs typeface="B Jadid" panose="00000700000000000000" pitchFamily="2" charset="-78"/>
              </a:rPr>
              <a:t>جنگ نرم</a:t>
            </a:r>
          </a:p>
          <a:p>
            <a:pPr algn="ctr"/>
            <a:endParaRPr lang="fa-IR" sz="4000" dirty="0">
              <a:cs typeface="B Jadid" panose="00000700000000000000" pitchFamily="2" charset="-78"/>
            </a:endParaRPr>
          </a:p>
          <a:p>
            <a:pPr algn="ctr"/>
            <a:endParaRPr lang="en-US" sz="4000" dirty="0">
              <a:cs typeface="B Jadid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7704" y="5882027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Soft war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1028" name="Picture 4" descr="Image result for ‫جنگ نرم‬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430" y="95656"/>
            <a:ext cx="5657850" cy="391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971600" y="3717032"/>
            <a:ext cx="6552728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997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99792" y="1635276"/>
            <a:ext cx="62464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000" dirty="0">
                <a:cs typeface="B Koodak" panose="00000700000000000000" pitchFamily="2" charset="-78"/>
              </a:rPr>
              <a:t>در درس های قبلی خواندید، کشورهای استعمارگر در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گذشته برای رسیدن به اهداف خود از تهاجم نظامی استفاده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می کردند.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جنگ های نظامی هزینه های زیادی به همراه داشت و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تلفات انسانی آن علاوه بر سربازان کشور مدافع، شامل سربازان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کشور مهاجم هم می شد.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هزینه های بالای جنگ سخت، پیشرفت فنّاوری، مخالفت عموم مردم جهان با کشته شدن انسان ها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در جنگ و …، قدرت های نظامی دنیای امروز را بر آن داشت تا از راه های دیگری به دنبال تأمین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منافع خود باشند.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درنتیجه اگر کشورهای استعمارگر در گذشته با تهاجم نظامی )جنگ سخت( به اهداف خود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می رسیدند، در دنیای امروز سعی می کنند با روش های جدید و کم هزینه به دنبال منافع خود باشند.</a:t>
            </a:r>
            <a:endParaRPr lang="en-US" sz="2000" dirty="0">
              <a:cs typeface="B Koodak" panose="00000700000000000000" pitchFamily="2" charset="-78"/>
            </a:endParaRPr>
          </a:p>
        </p:txBody>
      </p:sp>
      <p:pic>
        <p:nvPicPr>
          <p:cNvPr id="8" name="Picture 2" descr="Image result for ‫جنگ نرم‬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3384376" cy="2251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600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1640" y="1690803"/>
            <a:ext cx="76145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5" algn="r"/>
            <a:r>
              <a:rPr lang="fa-IR" sz="2000" dirty="0">
                <a:cs typeface="B Koodak" panose="00000700000000000000" pitchFamily="2" charset="-78"/>
              </a:rPr>
              <a:t>به </a:t>
            </a:r>
            <a:r>
              <a:rPr lang="fa-IR" sz="2000" dirty="0" smtClean="0">
                <a:cs typeface="B Koodak" panose="00000700000000000000" pitchFamily="2" charset="-78"/>
              </a:rPr>
              <a:t>کلّیه </a:t>
            </a:r>
            <a:r>
              <a:rPr lang="fa-IR" sz="2000" dirty="0">
                <a:cs typeface="B Koodak" panose="00000700000000000000" pitchFamily="2" charset="-78"/>
              </a:rPr>
              <a:t>فعالیت های غیرنظامی که دشمن و عوامل آن در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جهت ایجاد تغییرات لازم در یک جامعه و یا گروهی خاص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انجام می دهند تا بر آن جامعه و گروه تسلط یابند، جنگ نرم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گفته می شود.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در این جنگ به جای استفاده از تفنگ، توپ، تانک،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هواپیما و موشک از رسانه </a:t>
            </a:r>
            <a:r>
              <a:rPr lang="fa-IR" sz="2000" dirty="0" smtClean="0">
                <a:cs typeface="B Koodak" panose="00000700000000000000" pitchFamily="2" charset="-78"/>
              </a:rPr>
              <a:t>(روزنامه</a:t>
            </a:r>
            <a:r>
              <a:rPr lang="fa-IR" sz="2000" dirty="0">
                <a:cs typeface="B Koodak" panose="00000700000000000000" pitchFamily="2" charset="-78"/>
              </a:rPr>
              <a:t>، مجله، عکس، فیلم،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کتاب، جزوه و</a:t>
            </a:r>
            <a:r>
              <a:rPr lang="fa-IR" sz="2000" dirty="0" smtClean="0">
                <a:cs typeface="B Koodak" panose="00000700000000000000" pitchFamily="2" charset="-78"/>
              </a:rPr>
              <a:t>…)، </a:t>
            </a:r>
            <a:r>
              <a:rPr lang="fa-IR" sz="2000" dirty="0">
                <a:cs typeface="B Koodak" panose="00000700000000000000" pitchFamily="2" charset="-78"/>
              </a:rPr>
              <a:t>شبکه های اجتماعی تلفن همراه، ماهواره،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اینترنت، تلویزیون و رادیو و… بهره می گیرند. در جنگ نرم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نوع تفکر و اندیشه را تغییر می دهند؛ یعنی دشمن ذهن و فکر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مردم کشورِ هدف را طوری تغییر می دهد که آنان همان چیزی</a:t>
            </a:r>
          </a:p>
          <a:p>
            <a:pPr lvl="5" algn="r"/>
            <a:r>
              <a:rPr lang="fa-IR" sz="2000" dirty="0">
                <a:cs typeface="B Koodak" panose="00000700000000000000" pitchFamily="2" charset="-78"/>
              </a:rPr>
              <a:t>را بخواهند که دشمن می خواهد.</a:t>
            </a:r>
            <a:endParaRPr lang="en-US" sz="2000" dirty="0">
              <a:cs typeface="B Koodak" panose="00000700000000000000" pitchFamily="2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2431252" cy="2818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4289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1844824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>
                <a:solidFill>
                  <a:srgbClr val="CC0000"/>
                </a:solidFill>
                <a:cs typeface="B Koodak" panose="00000700000000000000" pitchFamily="2" charset="-78"/>
              </a:rPr>
              <a:t>جنگ نرم متکی به روش های نرم افزاری، نامحسوس</a:t>
            </a:r>
          </a:p>
          <a:p>
            <a:pPr algn="r"/>
            <a:r>
              <a:rPr lang="fa-IR" sz="2400" dirty="0">
                <a:solidFill>
                  <a:srgbClr val="CC0000"/>
                </a:solidFill>
                <a:cs typeface="B Koodak" panose="00000700000000000000" pitchFamily="2" charset="-78"/>
              </a:rPr>
              <a:t>و تدریجی است. جنگ روانی، جنگ رسانه ای، انقلاب</a:t>
            </a:r>
          </a:p>
          <a:p>
            <a:pPr algn="r"/>
            <a:r>
              <a:rPr lang="fa-IR" sz="2400" dirty="0">
                <a:solidFill>
                  <a:srgbClr val="CC0000"/>
                </a:solidFill>
                <a:cs typeface="B Koodak" panose="00000700000000000000" pitchFamily="2" charset="-78"/>
              </a:rPr>
              <a:t>مخملی و رنگی برخی از شیوه های مختلف جنگ نرم</a:t>
            </a:r>
          </a:p>
          <a:p>
            <a:pPr algn="r"/>
            <a:r>
              <a:rPr lang="fa-IR" sz="2400" dirty="0">
                <a:solidFill>
                  <a:srgbClr val="CC0000"/>
                </a:solidFill>
                <a:cs typeface="B Koodak" panose="00000700000000000000" pitchFamily="2" charset="-78"/>
              </a:rPr>
              <a:t>است. در این درس به بررسی یکی از خطرناک ترین</a:t>
            </a:r>
          </a:p>
          <a:p>
            <a:pPr algn="r"/>
            <a:r>
              <a:rPr lang="fa-IR" sz="2400" dirty="0">
                <a:solidFill>
                  <a:srgbClr val="CC0000"/>
                </a:solidFill>
                <a:cs typeface="B Koodak" panose="00000700000000000000" pitchFamily="2" charset="-78"/>
              </a:rPr>
              <a:t>شیوه های جنگ نرم می پردازیم:</a:t>
            </a:r>
            <a:endParaRPr lang="en-US" sz="2400" dirty="0">
              <a:solidFill>
                <a:srgbClr val="CC0000"/>
              </a:solidFill>
              <a:cs typeface="B Koodak" panose="00000700000000000000" pitchFamily="2" charset="-78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59" y="3799023"/>
            <a:ext cx="3840427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6470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98784" y="3429000"/>
            <a:ext cx="93427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رومیان </a:t>
            </a:r>
            <a:r>
              <a:rPr lang="fa-IR" sz="2800" dirty="0">
                <a:cs typeface="B Koodak" panose="00000700000000000000" pitchFamily="2" charset="-78"/>
              </a:rPr>
              <a:t>کلاه خودها و زره های بزرگی را می ساختند</a:t>
            </a:r>
          </a:p>
          <a:p>
            <a:pPr algn="ctr"/>
            <a:r>
              <a:rPr lang="fa-IR" sz="2800" dirty="0">
                <a:cs typeface="B Koodak" panose="00000700000000000000" pitchFamily="2" charset="-78"/>
              </a:rPr>
              <a:t>که چند برابر کلاه خود و زره معمولی بود. آنها وقتی از</a:t>
            </a:r>
          </a:p>
          <a:p>
            <a:pPr algn="ctr"/>
            <a:r>
              <a:rPr lang="fa-IR" sz="2800" dirty="0">
                <a:cs typeface="B Koodak" panose="00000700000000000000" pitchFamily="2" charset="-78"/>
              </a:rPr>
              <a:t>منطقه ای عبور می کردند؛ این تجهیزات را به عمد در</a:t>
            </a:r>
          </a:p>
          <a:p>
            <a:pPr algn="ctr"/>
            <a:r>
              <a:rPr lang="fa-IR" sz="2800" dirty="0">
                <a:cs typeface="B Koodak" panose="00000700000000000000" pitchFamily="2" charset="-78"/>
              </a:rPr>
              <a:t>مسیر به جا می گذاشتند، تا لشکریان طرف مقابل تصور</a:t>
            </a:r>
          </a:p>
          <a:p>
            <a:pPr algn="ctr"/>
            <a:r>
              <a:rPr lang="fa-IR" sz="2800" dirty="0">
                <a:cs typeface="B Koodak" panose="00000700000000000000" pitchFamily="2" charset="-78"/>
              </a:rPr>
              <a:t>کنند که سربازان آنها غول پیکرند و قبل از جنگ روحیهٔ</a:t>
            </a:r>
          </a:p>
          <a:p>
            <a:pPr algn="ctr"/>
            <a:r>
              <a:rPr lang="fa-IR" sz="2800" dirty="0">
                <a:cs typeface="B Koodak" panose="00000700000000000000" pitchFamily="2" charset="-78"/>
              </a:rPr>
              <a:t>مبارزه و مقاومت خود را از دست بدهند.</a:t>
            </a:r>
            <a:endParaRPr lang="en-US" sz="28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22105" y="1268760"/>
            <a:ext cx="25010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4800" b="1" dirty="0" smtClean="0">
                <a:solidFill>
                  <a:srgbClr val="CC0000"/>
                </a:solidFill>
                <a:cs typeface="B Morvarid" panose="00000400000000000000" pitchFamily="2" charset="-78"/>
              </a:rPr>
              <a:t>جنگ روانی</a:t>
            </a:r>
            <a:endParaRPr lang="fa-IR" sz="4800" b="1" dirty="0">
              <a:solidFill>
                <a:srgbClr val="CC0000"/>
              </a:solidFill>
              <a:cs typeface="B Morvarid" panose="00000400000000000000" pitchFamily="2" charset="-7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07670"/>
            <a:ext cx="1979712" cy="2221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2471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260648" y="4005064"/>
            <a:ext cx="101348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در زمان حرکت سپاهیان اسلام برای فتح مکه، وقتی مسلمانان به نزدیک مکه رسیدند، رسول گرامی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اسلام </a:t>
            </a:r>
            <a:r>
              <a:rPr lang="fa-IR" sz="2000" b="1" dirty="0" smtClean="0">
                <a:solidFill>
                  <a:schemeClr val="tx2"/>
                </a:solidFill>
                <a:cs typeface="B Koodak" panose="00000700000000000000" pitchFamily="2" charset="-78"/>
              </a:rPr>
              <a:t>(ص)به </a:t>
            </a:r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یارانش دستور داد هنگام شب بر بالای بلندی های اطراف مکه به صورت پراکنده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آتش های زیادی روشن کنند تا هرکس از دور نگاه می کند، تصور نماید که یک سپاه چند هزارنفره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مکه را محاصره کرده است. در همین حال، پیامبر عباس بن عبدالمطلب را به داخل شهر مکه فرستاد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تا با دعوت از ابوسفیان وی را به محلی ببرد که بتواند آن آتش ها را تماشا کند. همین که ابوسفیان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مشعل های فروزان بسیار زیاد را مشاهده کرد، چاره ای جز تسلیم در برابر سپاه اسلام ندید؛ در نتیجه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مکه بدون جنگ و خونریزی فتح شد.</a:t>
            </a:r>
            <a:endParaRPr lang="en-US" sz="2000" b="1" dirty="0">
              <a:solidFill>
                <a:schemeClr val="tx2"/>
              </a:solidFill>
              <a:cs typeface="B Koodak" panose="00000700000000000000" pitchFamily="2" charset="-78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388471"/>
            <a:ext cx="3475918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765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396552" y="1268760"/>
            <a:ext cx="96698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در جنگ صفین، وقتی سپاهیان امام </a:t>
            </a:r>
            <a:r>
              <a:rPr lang="fa-IR" sz="2000" dirty="0" smtClean="0">
                <a:solidFill>
                  <a:schemeClr val="tx2"/>
                </a:solidFill>
                <a:cs typeface="B Koodak" panose="00000700000000000000" pitchFamily="2" charset="-78"/>
              </a:rPr>
              <a:t>علی(ع) </a:t>
            </a:r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به فرماندهی مالک اشتر در </a:t>
            </a:r>
            <a:r>
              <a:rPr lang="fa-IR" sz="2000" dirty="0" smtClean="0">
                <a:solidFill>
                  <a:schemeClr val="tx2"/>
                </a:solidFill>
                <a:cs typeface="B Koodak" panose="00000700000000000000" pitchFamily="2" charset="-78"/>
              </a:rPr>
              <a:t>آستانه </a:t>
            </a:r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شکست دادن</a:t>
            </a:r>
          </a:p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لشکریان معاویه قرار گرفتند، لشکریان معاویه به منظور ایجاد شک و تردید در سپاهیان امام علی </a:t>
            </a:r>
            <a:r>
              <a:rPr lang="fa-IR" sz="2000" dirty="0" smtClean="0">
                <a:solidFill>
                  <a:schemeClr val="tx2"/>
                </a:solidFill>
                <a:cs typeface="B Koodak" panose="00000700000000000000" pitchFamily="2" charset="-78"/>
              </a:rPr>
              <a:t>(ع)و </a:t>
            </a:r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برای فرار از شکست، با حیله گری عمر وعاص، قرآن ها را بر سر نیزه قرار دادند و </a:t>
            </a:r>
            <a:r>
              <a:rPr lang="fa-IR" sz="2000" dirty="0" smtClean="0">
                <a:solidFill>
                  <a:schemeClr val="tx2"/>
                </a:solidFill>
                <a:cs typeface="B Koodak" panose="00000700000000000000" pitchFamily="2" charset="-78"/>
              </a:rPr>
              <a:t>اعلام </a:t>
            </a:r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کردند که</a:t>
            </a:r>
            <a:endParaRPr lang="en-US" sz="2000" dirty="0">
              <a:solidFill>
                <a:schemeClr val="tx2"/>
              </a:solidFill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240" y="2420888"/>
            <a:ext cx="91267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ما همه مسلمانیم و باید بین ما و شما این قرآن حکم کند. امام علی </a:t>
            </a:r>
            <a:r>
              <a:rPr lang="fa-IR" sz="2000" b="1" dirty="0" smtClean="0">
                <a:solidFill>
                  <a:schemeClr val="tx2"/>
                </a:solidFill>
                <a:cs typeface="B Koodak" panose="00000700000000000000" pitchFamily="2" charset="-78"/>
              </a:rPr>
              <a:t>(ع)در </a:t>
            </a:r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واکنش به این اقدام معاویه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به سپاهیان خود دستور </a:t>
            </a:r>
            <a:r>
              <a:rPr lang="fa-IR" sz="2000" b="1" dirty="0" smtClean="0">
                <a:solidFill>
                  <a:schemeClr val="tx2"/>
                </a:solidFill>
                <a:cs typeface="B Koodak" panose="00000700000000000000" pitchFamily="2" charset="-78"/>
              </a:rPr>
              <a:t>ادامه  </a:t>
            </a:r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جنگ داد و فرمود دشمنان شما اعتقادی به قرآن ندارند و این عمل آنها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حیله و نیرنگی برای فرار از شکست است؛ اما بخشی از سپاهیان امام علی </a:t>
            </a:r>
            <a:r>
              <a:rPr lang="fa-IR" sz="2000" b="1" dirty="0" smtClean="0">
                <a:solidFill>
                  <a:schemeClr val="tx2"/>
                </a:solidFill>
                <a:cs typeface="B Koodak" panose="00000700000000000000" pitchFamily="2" charset="-78"/>
              </a:rPr>
              <a:t>(ع)به </a:t>
            </a:r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فرمان آن حضرت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توجه نکردند و در مقابل امام ایستادند. سرپیچی این عده در مقابل فرمان امام باعث شد که معاویه و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لشکریانش از شکست حتمی نجات پیدا کنند.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در دوران ٨ ساله جنگ تحمیلی صدام علیه ایران، ارتش صدام علاوه بر بمباران شیمیایی رزمندگان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و برخی از مناطق مرزی، بارها شهرهای بزرگ کشور ما از جمله تهران را به منظور ایجاد ترس و</a:t>
            </a:r>
          </a:p>
          <a:p>
            <a:pPr algn="r"/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وحشت در بین مردم و تضعیف </a:t>
            </a:r>
            <a:r>
              <a:rPr lang="fa-IR" sz="2000" b="1" dirty="0" smtClean="0">
                <a:solidFill>
                  <a:schemeClr val="tx2"/>
                </a:solidFill>
                <a:cs typeface="B Koodak" panose="00000700000000000000" pitchFamily="2" charset="-78"/>
              </a:rPr>
              <a:t>روحیه </a:t>
            </a:r>
            <a:r>
              <a:rPr lang="fa-IR" sz="2000" b="1" dirty="0">
                <a:solidFill>
                  <a:schemeClr val="tx2"/>
                </a:solidFill>
                <a:cs typeface="B Koodak" panose="00000700000000000000" pitchFamily="2" charset="-78"/>
              </a:rPr>
              <a:t>آنها، تهدید به بمباران شیمیایی می </a:t>
            </a:r>
            <a:r>
              <a:rPr lang="fa-IR" sz="2000" b="1" dirty="0" smtClean="0">
                <a:solidFill>
                  <a:schemeClr val="tx2"/>
                </a:solidFill>
                <a:cs typeface="B Koodak" panose="00000700000000000000" pitchFamily="2" charset="-78"/>
              </a:rPr>
              <a:t>کرد.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75433"/>
            <a:ext cx="2306927" cy="14662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819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708920" y="1628800"/>
            <a:ext cx="12601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تهدید به گسترش تحریم اقتصادی و مصوّبه های مختلف در </a:t>
            </a:r>
            <a:r>
              <a:rPr lang="fa-IR" sz="2000" dirty="0" smtClean="0">
                <a:solidFill>
                  <a:schemeClr val="tx2"/>
                </a:solidFill>
                <a:cs typeface="B Koodak" panose="00000700000000000000" pitchFamily="2" charset="-78"/>
              </a:rPr>
              <a:t>کنگره </a:t>
            </a:r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امریکا و شورای عالی امنیت</a:t>
            </a:r>
          </a:p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سازمان ملل متّحد علیه جمهوری اسلامی ایران یکی از نمونه های روشن جنگ روانی دشمن علیه ماست.</a:t>
            </a:r>
            <a:endParaRPr lang="en-US" sz="2000" dirty="0">
              <a:solidFill>
                <a:schemeClr val="tx2"/>
              </a:solidFill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564904"/>
            <a:ext cx="9126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میزان اثرگذاری جنگ روانی از یک طرف به ویژگی های شخصیتی افراد مانند اعتقادات دینی،</a:t>
            </a:r>
          </a:p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شجاعت، اعتماد به نفس، پایبندی به ارزش های اخلاقی و… و از طرف دیگر به میزان علم و آگاهی انسان ها</a:t>
            </a:r>
          </a:p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و نیز شناخت دوستان و دشمنان واقعی بستگی دارد.</a:t>
            </a:r>
          </a:p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برای آنکه شما دانش آموزان عزیز به جهان پیرامون خود و اتفاقاتی که در آن رخ می دهد، با دقت</a:t>
            </a:r>
          </a:p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بیشتری توجه کنید و هر چیزی را به آسانی رد یا قبول نکنید، در این بخش از درس با روش های جنگ</a:t>
            </a:r>
          </a:p>
          <a:p>
            <a:pPr algn="r"/>
            <a:r>
              <a:rPr lang="fa-IR" sz="2000" dirty="0">
                <a:solidFill>
                  <a:schemeClr val="tx2"/>
                </a:solidFill>
                <a:cs typeface="B Koodak" panose="00000700000000000000" pitchFamily="2" charset="-78"/>
              </a:rPr>
              <a:t>روانی آشنا می شوید.</a:t>
            </a:r>
            <a:endParaRPr lang="en-US" sz="2000" dirty="0">
              <a:solidFill>
                <a:schemeClr val="tx2"/>
              </a:solidFill>
              <a:cs typeface="B Koodak" panose="00000700000000000000" pitchFamily="2" charset="-78"/>
            </a:endParaRPr>
          </a:p>
        </p:txBody>
      </p:sp>
      <p:pic>
        <p:nvPicPr>
          <p:cNvPr id="9218" name="Picture 2" descr="Image result for ‫جنگ نرم‬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93096"/>
            <a:ext cx="3528392" cy="2202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843808" y="4869160"/>
            <a:ext cx="144016" cy="21602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640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22496" y="1421368"/>
            <a:ext cx="36215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600" b="1" dirty="0">
                <a:solidFill>
                  <a:srgbClr val="CC0000"/>
                </a:solidFill>
                <a:cs typeface="B Morvarid" panose="00000400000000000000" pitchFamily="2" charset="-78"/>
              </a:rPr>
              <a:t>روش های جنگ روانی</a:t>
            </a:r>
            <a:endParaRPr lang="en-US" sz="3600" dirty="0">
              <a:solidFill>
                <a:srgbClr val="CC0000"/>
              </a:solidFill>
              <a:cs typeface="B Morvarid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97360" y="2564904"/>
            <a:ext cx="80466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b="1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١ تبلیغات: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تبلیغ یا تبلیغات به معنای منتقل کردن و رساندن پیام، افکار و عقاید به دیگران است.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در تبلیغات سعی می شود با بهره گیری از کلمات، تصاویر، موسیقی و … پیام به گونه ای آراسته شود که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فکر و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سلیقه گیرنده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پیام، براساس خواست و تمایل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فرستنده آن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شکل بگیرد.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همان طورکه ممکن است با تبلیغات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شایعه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نادرستی را پخش کرد، به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وسیله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تبلیغات هم می توان آن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را خنثی نمود.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در دنیای امروز کشورهایی که از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سرمایه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فراوان، فناوری روز و شبکه های ماهواره ای گسترده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بهره مندند، می توانند با استفاده از امکانات خود بر فکر و احساس مردم جهان تأثیر بگذارند.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امروزه امریکا، قدرت های سلطه گر و رژیم صهیونیستی اشغالگر فلسطین با تشکیل و گروهک های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83885" y="4838111"/>
            <a:ext cx="8286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تکفیری یا حمایت از گروه هایی که با نام اسلام و مسلمانان در کشورهای مختلف جهان دست به ایجاد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نا امنی و جنایت می زنند، به معرفی چهره ای خشن و ضدانسانی از اسلام می پردازند.</a:t>
            </a:r>
          </a:p>
          <a:p>
            <a:pPr algn="r"/>
            <a:r>
              <a:rPr lang="fa-IR" b="1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نکته: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همین قدرت های زورگوی جهانی در کشورهای مختلف نیروی نظامی پیاده می کنند و از هر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جنایت و تجاوز دریغ نمی دارند و خودشان را مدافع حقوق بشر معرفی می کنند!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258619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1484784"/>
            <a:ext cx="696652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b="1" dirty="0" smtClean="0">
                <a:solidFill>
                  <a:srgbClr val="CC0000"/>
                </a:solidFill>
                <a:cs typeface="B Morvarid" panose="00000400000000000000" pitchFamily="2" charset="-78"/>
              </a:rPr>
              <a:t>٢ شایعه: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شایعه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به معنای انتشار مطالب و اخباری است که درستی و نادرستی آن معلوم نیست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و عموماً منبع مطمئن و مشخصی هم ندارد. شایعه معمولاً با اصل خبر تفاوت زیادی دارد؛ مانند</a:t>
            </a:r>
          </a:p>
          <a:p>
            <a:pPr algn="r"/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شایعه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شهادت رسول گرامی اسلام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(ع) در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جنگ اُحُد که توسط مشرکان و به منظور تضعیف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روحیه مسلمانان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پخش شد؛ درصورتی که آن حضرت فقط به صورت جزئی مجروح شده بود.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از نظر اخلاقی و دینی معمولاً شایعه، مجموعه ای از غیبت، تهمت، نشر مطالب غیرمطمئن و …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است که براساس احکام صریح اسلامی تأیید یا سکوت در برابر آن و عدم مقابله با آن گناه محسوب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می شود. در آیات قرآن کریم و احکام دینی به مسلمانان تأکید شده است که در مورد اموری که اطلاع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و علم کافی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درباره آن </a:t>
            </a:r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ندارند، بررسی کنند؛ زیرا چشم و گوش و زبان و قلب انسان در پیشگاه خداوند</a:t>
            </a:r>
          </a:p>
          <a:p>
            <a:pPr algn="r"/>
            <a:r>
              <a:rPr lang="fa-IR" dirty="0">
                <a:solidFill>
                  <a:schemeClr val="tx1">
                    <a:lumMod val="85000"/>
                    <a:lumOff val="15000"/>
                  </a:schemeClr>
                </a:solidFill>
                <a:cs typeface="B Koodak" panose="00000700000000000000" pitchFamily="2" charset="-78"/>
              </a:rPr>
              <a:t>مسئول هستند.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2823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‫جنگ نرم‬‎"/>
          <p:cNvSpPr>
            <a:spLocks noChangeAspect="1" noChangeArrowheads="1"/>
          </p:cNvSpPr>
          <p:nvPr/>
        </p:nvSpPr>
        <p:spPr bwMode="auto">
          <a:xfrm>
            <a:off x="155575" y="-1874838"/>
            <a:ext cx="5619750" cy="391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69368" y="2708920"/>
            <a:ext cx="797463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b="1" dirty="0">
                <a:solidFill>
                  <a:srgbClr val="CC0000"/>
                </a:solidFill>
                <a:cs typeface="B Morvarid" panose="00000400000000000000" pitchFamily="2" charset="-78"/>
              </a:rPr>
              <a:t>٣ تحریف واقعیات: </a:t>
            </a:r>
            <a:r>
              <a:rPr lang="fa-IR" dirty="0">
                <a:cs typeface="B Koodak" panose="00000700000000000000" pitchFamily="2" charset="-78"/>
              </a:rPr>
              <a:t>تحریف یعنی منحرف کردن خبری از مسیر و موضوع اصلی خود که به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منظور انحراف اذهان مردم از حق به سوی باطل صورت می گیرد. در تحریف واقعیات معمولا دروغ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گفته نمی شود؛ بلکه واقعیات به صورت دیگری بیان می گردد که با اصل موضوع تفاوت زیادی دارد.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در تحریف واقعیت، گاهی کلماتی به متن اصلی اضافه یا از آن کم می شود و گاهی جملات به صورتی</a:t>
            </a:r>
          </a:p>
          <a:p>
            <a:pPr algn="r"/>
            <a:r>
              <a:rPr lang="fa-IR" dirty="0" smtClean="0">
                <a:cs typeface="B Koodak" panose="00000700000000000000" pitchFamily="2" charset="-78"/>
              </a:rPr>
              <a:t>که </a:t>
            </a:r>
            <a:r>
              <a:rPr lang="fa-IR" dirty="0">
                <a:cs typeface="B Koodak" panose="00000700000000000000" pitchFamily="2" charset="-78"/>
              </a:rPr>
              <a:t>بوده بیان می گردد؛ ولی به گونه ای تفسیر می شود که مخالف منظور گوینده یا نویسندهٔ مطلب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است و با اصل آن تفاوت دارد. برای مثال، با وجود آنکه مقامات کشور ما بارها اعلام کرده اند که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هدف شان از پیشرفت در فنّاوری هسته ای، استفادهٔ صلح آمیز از آن برای تولید انرژی هسته ای است؛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ایران تاکنون نتوانسته ثابت کند که قصد استفادهٔ صلح آمیز از فنّاوری </a:t>
            </a:r>
            <a:r>
              <a:rPr lang="fa-IR" dirty="0" smtClean="0">
                <a:cs typeface="B Koodak" panose="00000700000000000000" pitchFamily="2" charset="-78"/>
              </a:rPr>
              <a:t>ولی </a:t>
            </a:r>
            <a:r>
              <a:rPr lang="fa-IR" dirty="0">
                <a:cs typeface="B Koodak" panose="00000700000000000000" pitchFamily="2" charset="-78"/>
              </a:rPr>
              <a:t>غربی ها با این تفسیر که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ایران قصد استفادهٔ صلح آمیز از </a:t>
            </a:r>
            <a:r>
              <a:rPr lang="fa-IR" dirty="0" smtClean="0">
                <a:cs typeface="B Koodak" panose="00000700000000000000" pitchFamily="2" charset="-78"/>
              </a:rPr>
              <a:t>اذهان </a:t>
            </a:r>
            <a:r>
              <a:rPr lang="fa-IR" dirty="0">
                <a:cs typeface="B Koodak" panose="00000700000000000000" pitchFamily="2" charset="-78"/>
              </a:rPr>
              <a:t>عمومی مردم جهان را از این واقعیت که </a:t>
            </a:r>
            <a:r>
              <a:rPr lang="fa-IR" dirty="0" smtClean="0">
                <a:cs typeface="B Koodak" panose="00000700000000000000" pitchFamily="2" charset="-78"/>
              </a:rPr>
              <a:t>، </a:t>
            </a:r>
            <a:r>
              <a:rPr lang="fa-IR" dirty="0">
                <a:cs typeface="B Koodak" panose="00000700000000000000" pitchFamily="2" charset="-78"/>
              </a:rPr>
              <a:t>هسته ای دارد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قصد ایران از پیشرفت در فنّاوری </a:t>
            </a:r>
            <a:r>
              <a:rPr lang="fa-IR" dirty="0" smtClean="0">
                <a:cs typeface="B Koodak" panose="00000700000000000000" pitchFamily="2" charset="-78"/>
              </a:rPr>
              <a:t>؛ </a:t>
            </a:r>
            <a:r>
              <a:rPr lang="fa-IR" dirty="0">
                <a:cs typeface="B Koodak" panose="00000700000000000000" pitchFamily="2" charset="-78"/>
              </a:rPr>
              <a:t>به سمتی سوق می دهند که تصور شود </a:t>
            </a:r>
            <a:r>
              <a:rPr lang="fa-IR" dirty="0" smtClean="0">
                <a:cs typeface="B Koodak" panose="00000700000000000000" pitchFamily="2" charset="-78"/>
              </a:rPr>
              <a:t>، فنّاوری </a:t>
            </a:r>
            <a:r>
              <a:rPr lang="fa-IR" dirty="0">
                <a:cs typeface="B Koodak" panose="00000700000000000000" pitchFamily="2" charset="-78"/>
              </a:rPr>
              <a:t>هسته </a:t>
            </a:r>
            <a:r>
              <a:rPr lang="fa-IR" dirty="0" smtClean="0">
                <a:cs typeface="B Koodak" panose="00000700000000000000" pitchFamily="2" charset="-78"/>
              </a:rPr>
              <a:t>ای استفادهٔ </a:t>
            </a:r>
            <a:r>
              <a:rPr lang="fa-IR" dirty="0">
                <a:cs typeface="B Koodak" panose="00000700000000000000" pitchFamily="2" charset="-78"/>
              </a:rPr>
              <a:t>غیرصلح آمیز از آن ا</a:t>
            </a:r>
            <a:endParaRPr lang="en-US" dirty="0">
              <a:cs typeface="B Koodak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77509" y="549726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Koodak" panose="00000700000000000000" pitchFamily="2" charset="-78"/>
              </a:rPr>
              <a:t>ست</a:t>
            </a:r>
            <a:endParaRPr lang="en-US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1221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056024" y="1700808"/>
            <a:ext cx="102068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800" b="1" dirty="0">
                <a:solidFill>
                  <a:srgbClr val="CC0000"/>
                </a:solidFill>
                <a:cs typeface="B Morvarid" panose="00000400000000000000" pitchFamily="2" charset="-78"/>
              </a:rPr>
              <a:t>4 تفرقه افکنی: </a:t>
            </a:r>
            <a:r>
              <a:rPr lang="fa-IR" dirty="0">
                <a:cs typeface="B Koodak" panose="00000700000000000000" pitchFamily="2" charset="-78"/>
              </a:rPr>
              <a:t>یکی دیگر از روش های جنگ روانی، دامن زدن به اختلافات موجود در یک یا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چند کشور است که به منظور ایجاد بدبینی و به وجود آوردن درگیری و در نهایت برای از بین بردن وحدت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و یکپارچگی یک جامعه صورت می گیرد. برای نمونه، دامن زدن به اختلافات میان شیعه و سنی یا ایجاد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بدبینی بین مسلمانان و سایر ادیان الهی و همچنین مطرح کردن اختلافات قومی در بین قومیت های مختلف،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مواردی است که تمامی آنها به منظور تضعیف اتحاد و یکپارچگی ملت ایران صورت می پذیرد.</a:t>
            </a:r>
            <a:endParaRPr lang="en-US" dirty="0">
              <a:cs typeface="B Koodak" panose="00000700000000000000" pitchFamily="2" charset="-78"/>
            </a:endParaRPr>
          </a:p>
        </p:txBody>
      </p:sp>
      <p:pic>
        <p:nvPicPr>
          <p:cNvPr id="12290" name="Picture 2" descr="Image result for ‫تفرقه افکنی کاریکاتور‬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405872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0861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764704" y="1885304"/>
            <a:ext cx="102606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000" b="1" dirty="0">
                <a:cs typeface="B Koodak" panose="00000700000000000000" pitchFamily="2" charset="-78"/>
              </a:rPr>
              <a:t> </a:t>
            </a:r>
            <a:r>
              <a:rPr lang="fa-IR" sz="2000" b="1" dirty="0" smtClean="0">
                <a:cs typeface="B Koodak" panose="00000700000000000000" pitchFamily="2" charset="-78"/>
              </a:rPr>
              <a:t>5ترور</a:t>
            </a:r>
            <a:r>
              <a:rPr lang="fa-IR" sz="2000" b="1" dirty="0">
                <a:cs typeface="B Koodak" panose="00000700000000000000" pitchFamily="2" charset="-78"/>
              </a:rPr>
              <a:t>: </a:t>
            </a:r>
            <a:r>
              <a:rPr lang="fa-IR" sz="2000" dirty="0">
                <a:cs typeface="B Koodak" panose="00000700000000000000" pitchFamily="2" charset="-78"/>
              </a:rPr>
              <a:t>ترور، تهدید و تلاش برای ایجاد ترس و وحشت دربارهٔ یک گروه یا یک کشور جهت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تحت فشار قرار دادن آنها به منظور تسلیم در برابر خواسته های طراحان آن می باشد.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ترور بر دو نوع است: </a:t>
            </a:r>
            <a:r>
              <a:rPr lang="fa-IR" sz="2000" dirty="0">
                <a:solidFill>
                  <a:srgbClr val="CC0000"/>
                </a:solidFill>
                <a:cs typeface="B Koodak" panose="00000700000000000000" pitchFamily="2" charset="-78"/>
              </a:rPr>
              <a:t>ترور شخص و ترور شخصیت</a:t>
            </a:r>
            <a:endParaRPr lang="en-US" sz="2000" dirty="0">
              <a:solidFill>
                <a:srgbClr val="CC0000"/>
              </a:solidFill>
              <a:cs typeface="B Koodak" panose="00000700000000000000" pitchFamily="2" charset="-78"/>
            </a:endParaRPr>
          </a:p>
        </p:txBody>
      </p:sp>
      <p:pic>
        <p:nvPicPr>
          <p:cNvPr id="13314" name="Picture 2" descr="Image result for ‫ترور شخصیت‬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2" y="3140968"/>
            <a:ext cx="456050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3634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700808"/>
            <a:ext cx="89462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000" b="1" dirty="0">
                <a:solidFill>
                  <a:srgbClr val="CC0000"/>
                </a:solidFill>
                <a:cs typeface="B Morvarid" panose="00000400000000000000" pitchFamily="2" charset="-78"/>
              </a:rPr>
              <a:t>ترور شخص :</a:t>
            </a:r>
            <a:r>
              <a:rPr lang="fa-IR" dirty="0">
                <a:cs typeface="B Koodak" panose="00000700000000000000" pitchFamily="2" charset="-78"/>
              </a:rPr>
              <a:t>در ترور شخص، افراد موجّه، توانمند و ارزشمند یک کشور که نقش مؤثری </a:t>
            </a:r>
            <a:r>
              <a:rPr lang="fa-IR" dirty="0" smtClean="0">
                <a:cs typeface="B Koodak" panose="00000700000000000000" pitchFamily="2" charset="-78"/>
              </a:rPr>
              <a:t>در </a:t>
            </a:r>
            <a:r>
              <a:rPr lang="fa-IR" dirty="0">
                <a:cs typeface="B Koodak" panose="00000700000000000000" pitchFamily="2" charset="-78"/>
              </a:rPr>
              <a:t>آگاهی مردم و پیشرفت جامعه دارند، مورد تهاجم جسمی و فیزیکی قرار می گیرند. برای نمونه، در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کشور ما، شهادت شخصیت های اندیشمند و برجسته ای همچون مطهری، بهشتی، رجایی، باهنر،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صیاد شیرازی و دانشمندان هسته ای و… نمونه هایی از ترور شخص محسوب می شوند.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سوء قصد به جان مقام معظم رهبری در یکی از مساجد تهران در سال 136 0 که طی آن یک دست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ایشان به شدت آسیب دید، یکی دیگر از ترورهایی است که در اولین سال های پیروزی انقلاب اسلامی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رخ داد.</a:t>
            </a:r>
            <a:endParaRPr lang="en-US" dirty="0">
              <a:cs typeface="B Koodak" panose="00000700000000000000" pitchFamily="2" charset="-78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73016"/>
            <a:ext cx="195262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44441"/>
            <a:ext cx="1371600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73016"/>
            <a:ext cx="12954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573016"/>
            <a:ext cx="133350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8252" y="5435303"/>
            <a:ext cx="2175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solidFill>
                  <a:srgbClr val="00B050"/>
                </a:solidFill>
                <a:cs typeface="B Koodak" panose="00000700000000000000" pitchFamily="2" charset="-78"/>
              </a:rPr>
              <a:t>سپهبد </a:t>
            </a:r>
            <a:r>
              <a:rPr lang="fa-IR" dirty="0">
                <a:solidFill>
                  <a:srgbClr val="00B050"/>
                </a:solidFill>
                <a:cs typeface="B Koodak" panose="00000700000000000000" pitchFamily="2" charset="-78"/>
              </a:rPr>
              <a:t>شهید صیاد شیرازی</a:t>
            </a:r>
            <a:endParaRPr lang="en-US" dirty="0">
              <a:solidFill>
                <a:srgbClr val="00B050"/>
              </a:solidFill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87318" y="5420555"/>
            <a:ext cx="1428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>
                <a:solidFill>
                  <a:srgbClr val="00B050"/>
                </a:solidFill>
                <a:cs typeface="B Koodak" panose="00000700000000000000" pitchFamily="2" charset="-78"/>
              </a:rPr>
              <a:t>شهید دکتر مفتح</a:t>
            </a:r>
            <a:endParaRPr lang="en-US" dirty="0">
              <a:solidFill>
                <a:srgbClr val="00B050"/>
              </a:solidFill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57239" y="5464489"/>
            <a:ext cx="16450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>
                <a:solidFill>
                  <a:srgbClr val="00B050"/>
                </a:solidFill>
                <a:cs typeface="B Koodak" panose="00000700000000000000" pitchFamily="2" charset="-78"/>
              </a:rPr>
              <a:t>استاد شهید مطهری</a:t>
            </a:r>
            <a:endParaRPr lang="en-US" dirty="0">
              <a:solidFill>
                <a:srgbClr val="00B050"/>
              </a:solidFill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26351" y="5478926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>
                <a:solidFill>
                  <a:srgbClr val="00B050"/>
                </a:solidFill>
                <a:cs typeface="B Koodak" panose="00000700000000000000" pitchFamily="2" charset="-78"/>
              </a:rPr>
              <a:t>شهید دکتر بهشتی</a:t>
            </a:r>
            <a:endParaRPr lang="en-US" dirty="0">
              <a:solidFill>
                <a:srgbClr val="00B050"/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497478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52536" y="1772816"/>
            <a:ext cx="8838728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b="1" dirty="0">
                <a:solidFill>
                  <a:srgbClr val="CC0000"/>
                </a:solidFill>
                <a:cs typeface="B Morvarid" panose="00000400000000000000" pitchFamily="2" charset="-78"/>
              </a:rPr>
              <a:t>ترور </a:t>
            </a:r>
            <a:r>
              <a:rPr lang="fa-IR" sz="2400" b="1" dirty="0" smtClean="0">
                <a:solidFill>
                  <a:srgbClr val="CC0000"/>
                </a:solidFill>
                <a:cs typeface="B Morvarid" panose="00000400000000000000" pitchFamily="2" charset="-78"/>
              </a:rPr>
              <a:t>شخصیت</a:t>
            </a:r>
            <a:r>
              <a:rPr lang="fa-IR" b="1" dirty="0" smtClean="0">
                <a:solidFill>
                  <a:srgbClr val="CC0000"/>
                </a:solidFill>
                <a:cs typeface="B Koodak" panose="00000700000000000000" pitchFamily="2" charset="-78"/>
              </a:rPr>
              <a:t>:</a:t>
            </a:r>
            <a:r>
              <a:rPr lang="fa-IR" dirty="0" smtClean="0">
                <a:cs typeface="B Koodak" panose="00000700000000000000" pitchFamily="2" charset="-78"/>
              </a:rPr>
              <a:t>تخریب </a:t>
            </a:r>
            <a:r>
              <a:rPr lang="fa-IR" dirty="0">
                <a:cs typeface="B Koodak" panose="00000700000000000000" pitchFamily="2" charset="-78"/>
              </a:rPr>
              <a:t>شخصیت های بزرگ و تأثیرگذار با استفاده از دروغ، شایعه، تهمت و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تبلیغات ناروا از قدیم رایج بوده است. به عنوان مثال دشمنان خدا در صدر اسلام پیامبر </a:t>
            </a:r>
            <a:r>
              <a:rPr lang="fa-IR" dirty="0" smtClean="0">
                <a:cs typeface="B Koodak" panose="00000700000000000000" pitchFamily="2" charset="-78"/>
              </a:rPr>
              <a:t>اکرم(ص)</a:t>
            </a:r>
            <a:endParaRPr lang="fa-IR" dirty="0">
              <a:cs typeface="B Koodak" panose="00000700000000000000" pitchFamily="2" charset="-78"/>
            </a:endParaRPr>
          </a:p>
          <a:p>
            <a:pPr algn="r"/>
            <a:r>
              <a:rPr lang="fa-IR" dirty="0">
                <a:cs typeface="B Koodak" panose="00000700000000000000" pitchFamily="2" charset="-78"/>
              </a:rPr>
              <a:t>را جادوگر یا مجنون می دانستند. از زمان پیروزی انقلاب اسلامی تاکنون نیز چهره های </a:t>
            </a:r>
            <a:r>
              <a:rPr lang="fa-IR" dirty="0" smtClean="0">
                <a:cs typeface="B Koodak" panose="00000700000000000000" pitchFamily="2" charset="-78"/>
              </a:rPr>
              <a:t>برجسته نظام</a:t>
            </a:r>
            <a:endParaRPr lang="fa-IR" dirty="0">
              <a:cs typeface="B Koodak" panose="00000700000000000000" pitchFamily="2" charset="-78"/>
            </a:endParaRPr>
          </a:p>
          <a:p>
            <a:pPr algn="r"/>
            <a:r>
              <a:rPr lang="fa-IR" dirty="0">
                <a:cs typeface="B Koodak" panose="00000700000000000000" pitchFamily="2" charset="-78"/>
              </a:rPr>
              <a:t>اسلامی ایران مانند امام خمینی و مقام معظم رهبری از سوی دشمنان مورد هدف قرار گرفتند و با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استفاده از شایعه، تحریف واقعیت و نسبت دادن صفات ناروا، سعی کرده اند تا شخصیت تأثیرگذار آنها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را تخریب کنند.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یا شخصیت مسلمانان را هدف قرار می دهد. » دین اسلام « ترور شخصیت در مواردی به صورت کلی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برای مثال در بعضی از فیلم های سینمایی، شخصیت های منفی فیلم یک یا چند نفر از مسلمانانی هستند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که چهرهٔ خشن و منفوری از آنها ترسیم شده است. همچنین در برخی از بازی های رایانه ای کسی که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مشغول بازی می شود، برای پیروز شدن باید به سمت فرد یا افرادی که دارای ویژگی های اسلامی و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می گوید، شلیک » الله اکبر « مذهبی اند، تیراندازی کند و برای به دست آوردن امتیاز به سوی کسی که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نماید. در تمامی این بازی ها، قصد و هدف طراحان بازی، تخریب شخصیت مسلمانان است.</a:t>
            </a:r>
            <a:endParaRPr lang="en-US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16464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556792"/>
            <a:ext cx="8190656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4000" b="1" dirty="0">
                <a:solidFill>
                  <a:srgbClr val="CC0000"/>
                </a:solidFill>
                <a:cs typeface="B Morvarid" panose="00000400000000000000" pitchFamily="2" charset="-78"/>
              </a:rPr>
              <a:t>شبکه های ماهواره ای فارسی زبان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به نظر شما چرا با وجود شبکه های فراوان فارسی زبان، تعداد آنها در حال افزایش است؟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آیا می دانید </a:t>
            </a:r>
            <a:r>
              <a:rPr lang="fa-IR" dirty="0" smtClean="0">
                <a:cs typeface="B Koodak" panose="00000700000000000000" pitchFamily="2" charset="-78"/>
              </a:rPr>
              <a:t>هزینه اجاره </a:t>
            </a:r>
            <a:r>
              <a:rPr lang="fa-IR" dirty="0">
                <a:cs typeface="B Koodak" panose="00000700000000000000" pitchFamily="2" charset="-78"/>
              </a:rPr>
              <a:t>یک ماهواره در فضا، تهیه و تولید برنامه های آن، ارسال برنامه بر روی شبکه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و… چقدر است؟ آیا تأمین این هزینه ها بدون حمایت قدرت های اقتصادی و سیاسی دنیا امکان پذیر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است؟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اگر به صورت سطحی و ساده به موضوع نگاه کنیم، شاید گمان کنیم که هدف این شبکه ها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اطلاع رسانی و سرگرم کردن فارسی زبانان است؛ اما اگر کمی </a:t>
            </a:r>
            <a:r>
              <a:rPr lang="fa-IR" dirty="0" smtClean="0">
                <a:cs typeface="B Koodak" panose="00000700000000000000" pitchFamily="2" charset="-78"/>
              </a:rPr>
              <a:t>درباره </a:t>
            </a:r>
            <a:r>
              <a:rPr lang="fa-IR" dirty="0">
                <a:cs typeface="B Koodak" panose="00000700000000000000" pitchFamily="2" charset="-78"/>
              </a:rPr>
              <a:t>این موضوع فکر کنیم، پی می بریم</a:t>
            </a:r>
          </a:p>
          <a:p>
            <a:pPr algn="r"/>
            <a:r>
              <a:rPr lang="fa-IR" dirty="0">
                <a:cs typeface="B Koodak" panose="00000700000000000000" pitchFamily="2" charset="-78"/>
              </a:rPr>
              <a:t>که قدرت های پشت </a:t>
            </a:r>
            <a:r>
              <a:rPr lang="fa-IR" dirty="0" smtClean="0">
                <a:cs typeface="B Koodak" panose="00000700000000000000" pitchFamily="2" charset="-78"/>
              </a:rPr>
              <a:t>پرده </a:t>
            </a:r>
            <a:r>
              <a:rPr lang="fa-IR" dirty="0">
                <a:cs typeface="B Koodak" panose="00000700000000000000" pitchFamily="2" charset="-78"/>
              </a:rPr>
              <a:t>این شبکه ها اهداف دیگری درسر دارند.</a:t>
            </a:r>
            <a:endParaRPr lang="en-US" dirty="0">
              <a:cs typeface="B Koodak" panose="00000700000000000000" pitchFamily="2" charset="-78"/>
            </a:endParaRPr>
          </a:p>
        </p:txBody>
      </p:sp>
      <p:pic>
        <p:nvPicPr>
          <p:cNvPr id="15362" name="Picture 2" descr="Image result for ‫جنگ نرم‬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" y="3861048"/>
            <a:ext cx="3508382" cy="244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Image result for ‫جنگ نرم شبکه های فارسی زبان‬‎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03670"/>
            <a:ext cx="4608512" cy="131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1031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08520" y="1520758"/>
            <a:ext cx="89827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mtClean="0">
                <a:cs typeface="B Koodak" panose="00000700000000000000" pitchFamily="2" charset="-78"/>
              </a:rPr>
              <a:t>حمایت گسترده از راه اندازی این شبکه ها به دلیل تأثیری که ماهواره و تلویزیون در برانگیختن</a:t>
            </a:r>
          </a:p>
          <a:p>
            <a:pPr algn="r"/>
            <a:r>
              <a:rPr lang="fa-IR" smtClean="0">
                <a:cs typeface="B Koodak" panose="00000700000000000000" pitchFamily="2" charset="-78"/>
              </a:rPr>
              <a:t>افکار عمومی دارد، مورد توجه دشمنان انقلاب اسلامی است تا از این طریق بتوانند جنگ روانی و</a:t>
            </a:r>
          </a:p>
          <a:p>
            <a:pPr algn="r"/>
            <a:r>
              <a:rPr lang="fa-IR" smtClean="0">
                <a:cs typeface="B Koodak" panose="00000700000000000000" pitchFamily="2" charset="-78"/>
              </a:rPr>
              <a:t>جنگ رسانه ای خود را علیه جمهوری اسلامی ایران گسترش دهند.</a:t>
            </a:r>
          </a:p>
          <a:p>
            <a:pPr algn="r"/>
            <a:r>
              <a:rPr lang="fa-IR" smtClean="0">
                <a:cs typeface="B Koodak" panose="00000700000000000000" pitchFamily="2" charset="-78"/>
              </a:rPr>
              <a:t>برنامه های سیاسی، فرهنگی و هنری، فیلم های سینمایی، سریال های تلویزیونی، گفت وگوهای</a:t>
            </a:r>
          </a:p>
          <a:p>
            <a:pPr algn="r"/>
            <a:r>
              <a:rPr lang="fa-IR" smtClean="0">
                <a:cs typeface="B Koodak" panose="00000700000000000000" pitchFamily="2" charset="-78"/>
              </a:rPr>
              <a:t>اقتصادی و اجتماعی و حتی برنامه های به ظاهر خانوادگی آنها عمدتاً با هدف هایی همچون:</a:t>
            </a:r>
            <a:endParaRPr lang="en-US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77475" y="3244334"/>
            <a:ext cx="41665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solidFill>
                  <a:srgbClr val="CC0000"/>
                </a:solidFill>
                <a:cs typeface="B Koodak" panose="00000700000000000000" pitchFamily="2" charset="-78"/>
              </a:rPr>
              <a:t>1 </a:t>
            </a:r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بدبین کردن مردم به اسلام و نظام جمهوری اسلامی</a:t>
            </a:r>
            <a:endParaRPr lang="en-US" dirty="0">
              <a:solidFill>
                <a:srgbClr val="CC0000"/>
              </a:solidFill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02117" y="3824686"/>
            <a:ext cx="26965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  </a:t>
            </a:r>
            <a:r>
              <a:rPr lang="fa-IR" dirty="0" smtClean="0">
                <a:solidFill>
                  <a:srgbClr val="CC0000"/>
                </a:solidFill>
                <a:cs typeface="B Koodak" panose="00000700000000000000" pitchFamily="2" charset="-78"/>
              </a:rPr>
              <a:t>2 قطع رابطه </a:t>
            </a:r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ملت با رهبری نظام</a:t>
            </a:r>
            <a:endParaRPr lang="en-US" dirty="0">
              <a:solidFill>
                <a:srgbClr val="CC0000"/>
              </a:solidFill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750396" y="4372243"/>
            <a:ext cx="2393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 </a:t>
            </a:r>
            <a:r>
              <a:rPr lang="fa-IR" dirty="0" smtClean="0">
                <a:solidFill>
                  <a:srgbClr val="CC0000"/>
                </a:solidFill>
                <a:cs typeface="B Koodak" panose="00000700000000000000" pitchFamily="2" charset="-78"/>
              </a:rPr>
              <a:t>3 ترویج </a:t>
            </a:r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بی بندوباری اخلاقی</a:t>
            </a:r>
            <a:endParaRPr lang="en-US" dirty="0">
              <a:solidFill>
                <a:srgbClr val="CC0000"/>
              </a:solidFill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02117" y="4960052"/>
            <a:ext cx="2605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 </a:t>
            </a:r>
            <a:r>
              <a:rPr lang="fa-IR" dirty="0" smtClean="0">
                <a:solidFill>
                  <a:srgbClr val="CC0000"/>
                </a:solidFill>
                <a:cs typeface="B Koodak" panose="00000700000000000000" pitchFamily="2" charset="-78"/>
              </a:rPr>
              <a:t>4 از </a:t>
            </a:r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بین بردن استحکام خانواده</a:t>
            </a:r>
            <a:endParaRPr lang="en-US" dirty="0">
              <a:solidFill>
                <a:srgbClr val="CC0000"/>
              </a:solidFill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60737" y="5476582"/>
            <a:ext cx="2061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 </a:t>
            </a:r>
            <a:r>
              <a:rPr lang="fa-IR" dirty="0" smtClean="0">
                <a:solidFill>
                  <a:srgbClr val="CC0000"/>
                </a:solidFill>
                <a:cs typeface="B Koodak" panose="00000700000000000000" pitchFamily="2" charset="-78"/>
              </a:rPr>
              <a:t>5 جدایی </a:t>
            </a:r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دین از سیاست</a:t>
            </a:r>
            <a:endParaRPr lang="en-US" dirty="0">
              <a:solidFill>
                <a:srgbClr val="CC0000"/>
              </a:solidFill>
              <a:cs typeface="B Koodak" panose="000007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00870" y="5984584"/>
            <a:ext cx="3469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 </a:t>
            </a:r>
            <a:r>
              <a:rPr lang="fa-IR" dirty="0" smtClean="0">
                <a:solidFill>
                  <a:srgbClr val="CC0000"/>
                </a:solidFill>
                <a:cs typeface="B Koodak" panose="00000700000000000000" pitchFamily="2" charset="-78"/>
              </a:rPr>
              <a:t>6 دور </a:t>
            </a:r>
            <a:r>
              <a:rPr lang="fa-IR" dirty="0">
                <a:solidFill>
                  <a:srgbClr val="CC0000"/>
                </a:solidFill>
                <a:cs typeface="B Koodak" panose="00000700000000000000" pitchFamily="2" charset="-78"/>
              </a:rPr>
              <a:t>کردن مردم از ارزش های دینی و…</a:t>
            </a:r>
            <a:endParaRPr lang="en-US" dirty="0">
              <a:solidFill>
                <a:srgbClr val="CC0000"/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73878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124744" y="1340768"/>
            <a:ext cx="11070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000" dirty="0">
                <a:cs typeface="B Koodak" panose="00000700000000000000" pitchFamily="2" charset="-78"/>
              </a:rPr>
              <a:t>صورت می گیرد که همه در جهت اهداف جنگ روانی و جنگ رسانه ای دشمنان نظام جمهوری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اسلامی ایران است. البته در برخی از برنامه های این شبکه ها اطلاع رسانی، سرگرمی های معمولی،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مسابقات ورزشی و… هم وجود دارد؛ اما آنچه که باید به آن توجه داشت، اهداف کلی این شبکه هاست</a:t>
            </a:r>
          </a:p>
          <a:p>
            <a:pPr algn="r"/>
            <a:r>
              <a:rPr lang="fa-IR" sz="2000" dirty="0">
                <a:cs typeface="B Koodak" panose="00000700000000000000" pitchFamily="2" charset="-78"/>
              </a:rPr>
              <a:t>که به آنها اشاره شد.</a:t>
            </a:r>
            <a:endParaRPr lang="en-US" sz="2000" dirty="0">
              <a:cs typeface="B Koodak" panose="00000700000000000000" pitchFamily="2" charset="-78"/>
            </a:endParaRPr>
          </a:p>
        </p:txBody>
      </p:sp>
      <p:pic>
        <p:nvPicPr>
          <p:cNvPr id="16386" name="Picture 2" descr="Image result for ‫جنگ نرم شبکه های فارسی زبان‬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06" y="2348880"/>
            <a:ext cx="5324475" cy="391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600867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1829</Template>
  <TotalTime>94</TotalTime>
  <Words>2234</Words>
  <Application>Microsoft Office PowerPoint</Application>
  <PresentationFormat>On-screen Show (4:3)</PresentationFormat>
  <Paragraphs>152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tpa1</dc:creator>
  <cp:lastModifiedBy>tpa1</cp:lastModifiedBy>
  <cp:revision>9</cp:revision>
  <dcterms:created xsi:type="dcterms:W3CDTF">2018-01-12T18:54:49Z</dcterms:created>
  <dcterms:modified xsi:type="dcterms:W3CDTF">2018-01-12T20:28:56Z</dcterms:modified>
</cp:coreProperties>
</file>