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2126"/>
    <a:srgbClr val="B3A5B4"/>
    <a:srgbClr val="C2A2A8"/>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2" d="100"/>
          <a:sy n="92" d="100"/>
        </p:scale>
        <p:origin x="49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01FE4B6-788A-4ADD-B8AA-497FE8A07CAF}" type="datetimeFigureOut">
              <a:rPr lang="en-US" smtClean="0"/>
              <a:t>12/4/2017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178DFE-2DCE-4423-BB2B-91A361FF24D0}" type="slidenum">
              <a:rPr lang="en-US" smtClean="0"/>
              <a:t>‹#›</a:t>
            </a:fld>
            <a:endParaRPr lang="en-US"/>
          </a:p>
        </p:txBody>
      </p:sp>
    </p:spTree>
    <p:extLst>
      <p:ext uri="{BB962C8B-B14F-4D97-AF65-F5344CB8AC3E}">
        <p14:creationId xmlns:p14="http://schemas.microsoft.com/office/powerpoint/2010/main" val="20923265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1FE4B6-788A-4ADD-B8AA-497FE8A07CAF}" type="datetimeFigureOut">
              <a:rPr lang="en-US" smtClean="0"/>
              <a:t>12/4/2017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178DFE-2DCE-4423-BB2B-91A361FF24D0}" type="slidenum">
              <a:rPr lang="en-US" smtClean="0"/>
              <a:t>‹#›</a:t>
            </a:fld>
            <a:endParaRPr lang="en-US"/>
          </a:p>
        </p:txBody>
      </p:sp>
    </p:spTree>
    <p:extLst>
      <p:ext uri="{BB962C8B-B14F-4D97-AF65-F5344CB8AC3E}">
        <p14:creationId xmlns:p14="http://schemas.microsoft.com/office/powerpoint/2010/main" val="2807059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1FE4B6-788A-4ADD-B8AA-497FE8A07CAF}" type="datetimeFigureOut">
              <a:rPr lang="en-US" smtClean="0"/>
              <a:t>12/4/2017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178DFE-2DCE-4423-BB2B-91A361FF24D0}" type="slidenum">
              <a:rPr lang="en-US" smtClean="0"/>
              <a:t>‹#›</a:t>
            </a:fld>
            <a:endParaRPr lang="en-US"/>
          </a:p>
        </p:txBody>
      </p:sp>
    </p:spTree>
    <p:extLst>
      <p:ext uri="{BB962C8B-B14F-4D97-AF65-F5344CB8AC3E}">
        <p14:creationId xmlns:p14="http://schemas.microsoft.com/office/powerpoint/2010/main" val="391786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01FE4B6-788A-4ADD-B8AA-497FE8A07CAF}" type="datetimeFigureOut">
              <a:rPr lang="en-US" smtClean="0"/>
              <a:t>12/4/2017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178DFE-2DCE-4423-BB2B-91A361FF24D0}" type="slidenum">
              <a:rPr lang="en-US" smtClean="0"/>
              <a:t>‹#›</a:t>
            </a:fld>
            <a:endParaRPr lang="en-US"/>
          </a:p>
        </p:txBody>
      </p:sp>
    </p:spTree>
    <p:extLst>
      <p:ext uri="{BB962C8B-B14F-4D97-AF65-F5344CB8AC3E}">
        <p14:creationId xmlns:p14="http://schemas.microsoft.com/office/powerpoint/2010/main" val="4045266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01FE4B6-788A-4ADD-B8AA-497FE8A07CAF}" type="datetimeFigureOut">
              <a:rPr lang="en-US" smtClean="0"/>
              <a:t>12/4/2017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178DFE-2DCE-4423-BB2B-91A361FF24D0}" type="slidenum">
              <a:rPr lang="en-US" smtClean="0"/>
              <a:t>‹#›</a:t>
            </a:fld>
            <a:endParaRPr lang="en-US"/>
          </a:p>
        </p:txBody>
      </p:sp>
    </p:spTree>
    <p:extLst>
      <p:ext uri="{BB962C8B-B14F-4D97-AF65-F5344CB8AC3E}">
        <p14:creationId xmlns:p14="http://schemas.microsoft.com/office/powerpoint/2010/main" val="30941776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01FE4B6-788A-4ADD-B8AA-497FE8A07CAF}" type="datetimeFigureOut">
              <a:rPr lang="en-US" smtClean="0"/>
              <a:t>12/4/2017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178DFE-2DCE-4423-BB2B-91A361FF24D0}" type="slidenum">
              <a:rPr lang="en-US" smtClean="0"/>
              <a:t>‹#›</a:t>
            </a:fld>
            <a:endParaRPr lang="en-US"/>
          </a:p>
        </p:txBody>
      </p:sp>
    </p:spTree>
    <p:extLst>
      <p:ext uri="{BB962C8B-B14F-4D97-AF65-F5344CB8AC3E}">
        <p14:creationId xmlns:p14="http://schemas.microsoft.com/office/powerpoint/2010/main" val="696976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FE4B6-788A-4ADD-B8AA-497FE8A07CAF}" type="datetimeFigureOut">
              <a:rPr lang="en-US" smtClean="0"/>
              <a:t>12/4/2017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178DFE-2DCE-4423-BB2B-91A361FF24D0}" type="slidenum">
              <a:rPr lang="en-US" smtClean="0"/>
              <a:t>‹#›</a:t>
            </a:fld>
            <a:endParaRPr lang="en-US"/>
          </a:p>
        </p:txBody>
      </p:sp>
    </p:spTree>
    <p:extLst>
      <p:ext uri="{BB962C8B-B14F-4D97-AF65-F5344CB8AC3E}">
        <p14:creationId xmlns:p14="http://schemas.microsoft.com/office/powerpoint/2010/main" val="25245653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1FE4B6-788A-4ADD-B8AA-497FE8A07CAF}" type="datetimeFigureOut">
              <a:rPr lang="en-US" smtClean="0"/>
              <a:t>12/4/2017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178DFE-2DCE-4423-BB2B-91A361FF24D0}" type="slidenum">
              <a:rPr lang="en-US" smtClean="0"/>
              <a:t>‹#›</a:t>
            </a:fld>
            <a:endParaRPr lang="en-US"/>
          </a:p>
        </p:txBody>
      </p:sp>
    </p:spTree>
    <p:extLst>
      <p:ext uri="{BB962C8B-B14F-4D97-AF65-F5344CB8AC3E}">
        <p14:creationId xmlns:p14="http://schemas.microsoft.com/office/powerpoint/2010/main" val="1753914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1FE4B6-788A-4ADD-B8AA-497FE8A07CAF}" type="datetimeFigureOut">
              <a:rPr lang="en-US" smtClean="0"/>
              <a:t>12/4/2017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178DFE-2DCE-4423-BB2B-91A361FF24D0}" type="slidenum">
              <a:rPr lang="en-US" smtClean="0"/>
              <a:t>‹#›</a:t>
            </a:fld>
            <a:endParaRPr lang="en-US"/>
          </a:p>
        </p:txBody>
      </p:sp>
    </p:spTree>
    <p:extLst>
      <p:ext uri="{BB962C8B-B14F-4D97-AF65-F5344CB8AC3E}">
        <p14:creationId xmlns:p14="http://schemas.microsoft.com/office/powerpoint/2010/main" val="2585561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1FE4B6-788A-4ADD-B8AA-497FE8A07CAF}" type="datetimeFigureOut">
              <a:rPr lang="en-US" smtClean="0"/>
              <a:t>12/4/2017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178DFE-2DCE-4423-BB2B-91A361FF24D0}" type="slidenum">
              <a:rPr lang="en-US" smtClean="0"/>
              <a:t>‹#›</a:t>
            </a:fld>
            <a:endParaRPr lang="en-US"/>
          </a:p>
        </p:txBody>
      </p:sp>
    </p:spTree>
    <p:extLst>
      <p:ext uri="{BB962C8B-B14F-4D97-AF65-F5344CB8AC3E}">
        <p14:creationId xmlns:p14="http://schemas.microsoft.com/office/powerpoint/2010/main" val="25667224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1FE4B6-788A-4ADD-B8AA-497FE8A07CAF}" type="datetimeFigureOut">
              <a:rPr lang="en-US" smtClean="0"/>
              <a:t>12/4/2017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178DFE-2DCE-4423-BB2B-91A361FF24D0}" type="slidenum">
              <a:rPr lang="en-US" smtClean="0"/>
              <a:t>‹#›</a:t>
            </a:fld>
            <a:endParaRPr lang="en-US"/>
          </a:p>
        </p:txBody>
      </p:sp>
    </p:spTree>
    <p:extLst>
      <p:ext uri="{BB962C8B-B14F-4D97-AF65-F5344CB8AC3E}">
        <p14:creationId xmlns:p14="http://schemas.microsoft.com/office/powerpoint/2010/main" val="24302458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1FE4B6-788A-4ADD-B8AA-497FE8A07CAF}" type="datetimeFigureOut">
              <a:rPr lang="en-US" smtClean="0"/>
              <a:t>12/4/2017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178DFE-2DCE-4423-BB2B-91A361FF24D0}" type="slidenum">
              <a:rPr lang="en-US" smtClean="0"/>
              <a:t>‹#›</a:t>
            </a:fld>
            <a:endParaRPr lang="en-US"/>
          </a:p>
        </p:txBody>
      </p:sp>
    </p:spTree>
    <p:extLst>
      <p:ext uri="{BB962C8B-B14F-4D97-AF65-F5344CB8AC3E}">
        <p14:creationId xmlns:p14="http://schemas.microsoft.com/office/powerpoint/2010/main" val="816722975"/>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12192000" cy="6858000"/>
          </a:xfrm>
          <a:solidFill>
            <a:schemeClr val="tx1"/>
          </a:solidFill>
        </p:spPr>
        <p:txBody>
          <a:bodyPr/>
          <a:lstStyle/>
          <a:p>
            <a:endParaRPr lang="en-US" dirty="0"/>
          </a:p>
        </p:txBody>
      </p:sp>
      <p:sp>
        <p:nvSpPr>
          <p:cNvPr id="3" name="Subtitle 2"/>
          <p:cNvSpPr>
            <a:spLocks noGrp="1"/>
          </p:cNvSpPr>
          <p:nvPr>
            <p:ph type="subTitle" idx="1"/>
          </p:nvPr>
        </p:nvSpPr>
        <p:spPr>
          <a:xfrm>
            <a:off x="6411686" y="671251"/>
            <a:ext cx="4985656" cy="5504542"/>
          </a:xfrm>
        </p:spPr>
        <p:txBody>
          <a:bodyPr/>
          <a:lstStyle/>
          <a:p>
            <a:pPr rtl="1"/>
            <a:endParaRPr lang="fa-IR" sz="4400" dirty="0" smtClean="0">
              <a:solidFill>
                <a:srgbClr val="FF6600"/>
              </a:solidFill>
            </a:endParaRPr>
          </a:p>
          <a:p>
            <a:pPr rtl="1"/>
            <a:r>
              <a:rPr lang="fa-IR" sz="4400" dirty="0" smtClean="0">
                <a:solidFill>
                  <a:srgbClr val="FF6600"/>
                </a:solidFill>
              </a:rPr>
              <a:t>{ فرشتگان آتشین }</a:t>
            </a:r>
          </a:p>
          <a:p>
            <a:pPr rtl="1"/>
            <a:endParaRPr lang="fa-IR" dirty="0" smtClean="0">
              <a:solidFill>
                <a:schemeClr val="bg1"/>
              </a:solidFill>
            </a:endParaRPr>
          </a:p>
          <a:p>
            <a:pPr rtl="1"/>
            <a:endParaRPr lang="fa-IR" dirty="0" smtClean="0">
              <a:solidFill>
                <a:schemeClr val="bg1"/>
              </a:solidFill>
            </a:endParaRPr>
          </a:p>
          <a:p>
            <a:pPr rtl="1"/>
            <a:endParaRPr lang="fa-IR" dirty="0">
              <a:solidFill>
                <a:schemeClr val="bg1"/>
              </a:solidFill>
            </a:endParaRPr>
          </a:p>
          <a:p>
            <a:pPr rtl="1"/>
            <a:r>
              <a:rPr lang="fa-IR" dirty="0" smtClean="0">
                <a:solidFill>
                  <a:schemeClr val="bg1"/>
                </a:solidFill>
              </a:rPr>
              <a:t>کاری از صبا رضایی خلیق</a:t>
            </a:r>
          </a:p>
          <a:p>
            <a:pPr rtl="1"/>
            <a:r>
              <a:rPr lang="fa-IR" dirty="0" smtClean="0">
                <a:solidFill>
                  <a:schemeClr val="bg1"/>
                </a:solidFill>
              </a:rPr>
              <a:t>تحت نظارت سرکار خانم بیرجندی</a:t>
            </a:r>
          </a:p>
          <a:p>
            <a:pPr rtl="1"/>
            <a:r>
              <a:rPr lang="fa-IR" dirty="0" smtClean="0">
                <a:solidFill>
                  <a:schemeClr val="bg1"/>
                </a:solidFill>
              </a:rPr>
              <a:t>دفاعی نهم </a:t>
            </a:r>
            <a:endParaRPr lang="en-US" dirty="0">
              <a:solidFill>
                <a:schemeClr val="bg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 y="0"/>
            <a:ext cx="5344886" cy="6847044"/>
          </a:xfrm>
          <a:prstGeom prst="rect">
            <a:avLst/>
          </a:prstGeom>
        </p:spPr>
      </p:pic>
    </p:spTree>
    <p:extLst>
      <p:ext uri="{BB962C8B-B14F-4D97-AF65-F5344CB8AC3E}">
        <p14:creationId xmlns:p14="http://schemas.microsoft.com/office/powerpoint/2010/main" val="308234234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 calcmode="lin" valueType="num">
                                      <p:cBhvr additive="base">
                                        <p:cTn id="1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5" end="5"/>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 calcmode="lin" valueType="num">
                                      <p:cBhvr additive="base">
                                        <p:cTn id="16"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6" end="6"/>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
                                            <p:txEl>
                                              <p:pRg st="7" end="7"/>
                                            </p:txEl>
                                          </p:spTgt>
                                        </p:tgtEl>
                                        <p:attrNameLst>
                                          <p:attrName>style.visibility</p:attrName>
                                        </p:attrNameLst>
                                      </p:cBhvr>
                                      <p:to>
                                        <p:strVal val="visible"/>
                                      </p:to>
                                    </p:set>
                                    <p:anim calcmode="lin" valueType="num">
                                      <p:cBhvr additive="base">
                                        <p:cTn id="20"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12192001" cy="6858001"/>
          </a:xfrm>
          <a:solidFill>
            <a:srgbClr val="FF6600"/>
          </a:solidFill>
        </p:spPr>
        <p:txBody>
          <a:bodyPr/>
          <a:lstStyle/>
          <a:p>
            <a:r>
              <a:rPr lang="en-US" dirty="0" smtClean="0"/>
              <a:t> </a:t>
            </a:r>
            <a:endParaRPr lang="en-US" dirty="0"/>
          </a:p>
        </p:txBody>
      </p:sp>
      <p:sp>
        <p:nvSpPr>
          <p:cNvPr id="5" name="TextBox 4"/>
          <p:cNvSpPr txBox="1"/>
          <p:nvPr/>
        </p:nvSpPr>
        <p:spPr>
          <a:xfrm>
            <a:off x="887184" y="489857"/>
            <a:ext cx="10417629" cy="5816977"/>
          </a:xfrm>
          <a:prstGeom prst="rect">
            <a:avLst/>
          </a:prstGeom>
          <a:noFill/>
        </p:spPr>
        <p:txBody>
          <a:bodyPr wrap="square" rtlCol="0">
            <a:spAutoFit/>
          </a:bodyPr>
          <a:lstStyle/>
          <a:p>
            <a:pPr algn="just" rtl="1"/>
            <a:r>
              <a:rPr lang="fa-IR" sz="2400" b="1" dirty="0" smtClean="0"/>
              <a:t>آتش:</a:t>
            </a:r>
          </a:p>
          <a:p>
            <a:pPr algn="just" rtl="1"/>
            <a:r>
              <a:rPr lang="fa-IR" b="1" dirty="0" smtClean="0"/>
              <a:t>آتَش</a:t>
            </a:r>
            <a:r>
              <a:rPr lang="fa-IR" dirty="0" smtClean="0"/>
              <a:t> </a:t>
            </a:r>
            <a:r>
              <a:rPr lang="fa-IR" dirty="0"/>
              <a:t>یا </a:t>
            </a:r>
            <a:r>
              <a:rPr lang="fa-IR" b="1" dirty="0" smtClean="0"/>
              <a:t>تَش</a:t>
            </a:r>
            <a:r>
              <a:rPr lang="fa-IR" dirty="0" smtClean="0"/>
              <a:t> </a:t>
            </a:r>
            <a:r>
              <a:rPr lang="fa-IR" dirty="0"/>
              <a:t>انرژی گرمایی و نور است که هنگام واکنش شیمیایی آزاد می‌شود و حاصل سوختن یا احتراق یک شی می‌باشد. آتش دارای زبانه و گرما و روشنای است و بسته به ماده‌ای که مشتعل شده‌است، رنگ شعله‌ها و شدت یا اندازه زبانه‌های آن متفاوت است. برخی از شعله‌های آتش، مانند شعلهٔ یک شمع در حال سوختن، به اندازه کافی داغ هستند که اجزای یونش گازی داشته‌باشد و می‌تواند به عنوان یک پلاسما در نظر گرفته شود</a:t>
            </a:r>
            <a:r>
              <a:rPr lang="fa-IR" dirty="0" smtClean="0"/>
              <a:t>. </a:t>
            </a:r>
            <a:r>
              <a:rPr lang="fa-IR" dirty="0"/>
              <a:t>اگرچه مخالفت‌هایی در جوامع علمی با این امر وجود دارد</a:t>
            </a:r>
            <a:r>
              <a:rPr lang="fa-IR" dirty="0" smtClean="0"/>
              <a:t>. </a:t>
            </a:r>
            <a:r>
              <a:rPr lang="fa-IR" dirty="0"/>
              <a:t>کوچک‌ترین شکل آتش شعله نام دارد. </a:t>
            </a:r>
          </a:p>
          <a:p>
            <a:pPr algn="just" rtl="1"/>
            <a:r>
              <a:rPr lang="fa-IR" dirty="0"/>
              <a:t>بسیاری از دانشمندان در گذشته آتش را یکی از چهار </a:t>
            </a:r>
            <a:r>
              <a:rPr lang="fa-IR" dirty="0" smtClean="0"/>
              <a:t>آخشیج </a:t>
            </a:r>
            <a:r>
              <a:rPr lang="fa-IR" dirty="0"/>
              <a:t>(عنصر) اصلی تشکیل‌دهنده جهان می‌دانستند. در ایران آتش را بسیار محترم می‌داشتند و از این رو عده‌ای به اشتباه زرتشتیان آتش‌پرست شناخته شدند. به جز ایرانیان و زرتشتیان پیروان آیین‌های دیگر هم کمابیش برای این عنصر ارزش قائلند، چنان‌که پیروان بودا آتش را هرگز با فوت کردن خاموش نمی‌کنند</a:t>
            </a:r>
            <a:r>
              <a:rPr lang="fa-IR" dirty="0" smtClean="0"/>
              <a:t>.</a:t>
            </a:r>
          </a:p>
          <a:p>
            <a:pPr algn="just" rtl="1"/>
            <a:r>
              <a:rPr lang="fa-IR" dirty="0" smtClean="0"/>
              <a:t> </a:t>
            </a:r>
          </a:p>
          <a:p>
            <a:pPr algn="just" rtl="1"/>
            <a:r>
              <a:rPr lang="fa-IR" sz="2400" b="1" dirty="0" smtClean="0"/>
              <a:t>آتش دراسطوره ها :</a:t>
            </a:r>
            <a:endParaRPr lang="fa-IR" sz="2400" b="1" dirty="0"/>
          </a:p>
          <a:p>
            <a:pPr algn="just" rtl="1"/>
            <a:r>
              <a:rPr lang="fa-IR" dirty="0"/>
              <a:t>در اساطیر باستان پرومتئوس آتش را از خدایان ربود و به انسان‌ها داد و به همین دلیل عقوبت سنگینی را به جان خرید تا آن جا که هر روز عقابی جگر او را می‌خورد. آتش نزد ملت‌های متمدن جهان باستان دارای ارج و احترام بسیار بوده‌است. در نزد هندوان پروردگار آتش آگنی نام داشت، یونانیان خدایگان آتش را «هستیا» (Hestia) الههٔ خانه و کاشانه می‌دانستند و رومیان، از آتش مقدس «وستا» (Vesta) به کمک باکره‌های وستایی در آرامگاهش در فوروم نگهبانی می‌کردند و چینیان، خدای آتش را «تسئووانگ» (Tsao Wang) می‌خواندند. ایزد آذر نیز در میان ایرانیان ستوده بود. </a:t>
            </a:r>
          </a:p>
          <a:p>
            <a:pPr algn="just" rtl="1"/>
            <a:r>
              <a:rPr lang="fa-IR" dirty="0"/>
              <a:t>یهودیان به آتش توجهی ویژه دارند، زیرا که در باور ایشان ده فرمان با آتش فروفرستاده شد و یهوه خدای ایشان در کوه طور به مانند آتش به چشم موسی دیده شد. در تعبیر ایشان زبانه آتش زبان یهوه است. در بسیاری از ادیان و فرهنگ‌هایی که در آن‌ها قربانی کردن از جمله آیین‌های اصلی بوده، آتش نماد پاکی، پالایندگی یا ربوبیت است. البته در آیین مسیحیت آتش دوزخ از دیرباز در مقابل نور خدا و آسمان‌ها قرار داشته‌است. در قرآن از آتش جهنم و عذاب آتش یاد شده‌است و شیطان و جن از آتش بدون دود آفریده شده‌است. </a:t>
            </a:r>
          </a:p>
          <a:p>
            <a:pPr algn="just" rtl="1"/>
            <a:endParaRPr lang="fa-IR" dirty="0"/>
          </a:p>
        </p:txBody>
      </p:sp>
      <p:sp>
        <p:nvSpPr>
          <p:cNvPr id="10" name="Content Placeholder 9"/>
          <p:cNvSpPr>
            <a:spLocks noGrp="1"/>
          </p:cNvSpPr>
          <p:nvPr>
            <p:ph idx="1"/>
          </p:nvPr>
        </p:nvSpPr>
        <p:spPr/>
        <p:txBody>
          <a:bodyPr/>
          <a:lstStyle/>
          <a:p>
            <a:pPr marL="0" indent="0">
              <a:buNone/>
            </a:pPr>
            <a:r>
              <a:rPr lang="fa-IR" dirty="0"/>
              <a:t> </a:t>
            </a:r>
            <a:endParaRPr lang="en-US" dirty="0"/>
          </a:p>
        </p:txBody>
      </p:sp>
      <p:pic>
        <p:nvPicPr>
          <p:cNvPr id="14" name="Content Placeholder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28255"/>
            <a:ext cx="12192001" cy="6886256"/>
          </a:xfrm>
          <a:prstGeom prst="rect">
            <a:avLst/>
          </a:prstGeom>
        </p:spPr>
      </p:pic>
    </p:spTree>
    <p:extLst>
      <p:ext uri="{BB962C8B-B14F-4D97-AF65-F5344CB8AC3E}">
        <p14:creationId xmlns:p14="http://schemas.microsoft.com/office/powerpoint/2010/main" val="1874447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5">
                                            <p:txEl>
                                              <p:pRg st="0" end="0"/>
                                            </p:txEl>
                                          </p:spTgt>
                                        </p:tgtEl>
                                      </p:cBhvr>
                                    </p:animEffect>
                                    <p:animScale>
                                      <p:cBhvr>
                                        <p:cTn id="7" dur="250" autoRev="1" fill="hold"/>
                                        <p:tgtEl>
                                          <p:spTgt spid="5">
                                            <p:txEl>
                                              <p:pRg st="0" end="0"/>
                                            </p:txEl>
                                          </p:spTgt>
                                        </p:tgtEl>
                                      </p:cBhvr>
                                      <p:by x="105000" y="105000"/>
                                    </p:animScale>
                                  </p:childTnLst>
                                </p:cTn>
                              </p:par>
                              <p:par>
                                <p:cTn id="8" presetID="26" presetClass="emph" presetSubtype="0" fill="hold" nodeType="withEffect">
                                  <p:stCondLst>
                                    <p:cond delay="0"/>
                                  </p:stCondLst>
                                  <p:childTnLst>
                                    <p:animEffect transition="out" filter="fade">
                                      <p:cBhvr>
                                        <p:cTn id="9" dur="500" tmFilter="0, 0; .2, .5; .8, .5; 1, 0"/>
                                        <p:tgtEl>
                                          <p:spTgt spid="5">
                                            <p:txEl>
                                              <p:pRg st="1" end="1"/>
                                            </p:txEl>
                                          </p:spTgt>
                                        </p:tgtEl>
                                      </p:cBhvr>
                                    </p:animEffect>
                                    <p:animScale>
                                      <p:cBhvr>
                                        <p:cTn id="10" dur="250" autoRev="1" fill="hold"/>
                                        <p:tgtEl>
                                          <p:spTgt spid="5">
                                            <p:txEl>
                                              <p:pRg st="1" end="1"/>
                                            </p:txEl>
                                          </p:spTgt>
                                        </p:tgtEl>
                                      </p:cBhvr>
                                      <p:by x="105000" y="105000"/>
                                    </p:animScale>
                                  </p:childTnLst>
                                </p:cTn>
                              </p:par>
                              <p:par>
                                <p:cTn id="11" presetID="26" presetClass="emph" presetSubtype="0" fill="hold" nodeType="withEffect">
                                  <p:stCondLst>
                                    <p:cond delay="0"/>
                                  </p:stCondLst>
                                  <p:childTnLst>
                                    <p:animEffect transition="out" filter="fade">
                                      <p:cBhvr>
                                        <p:cTn id="12" dur="500" tmFilter="0, 0; .2, .5; .8, .5; 1, 0"/>
                                        <p:tgtEl>
                                          <p:spTgt spid="5">
                                            <p:txEl>
                                              <p:pRg st="2" end="2"/>
                                            </p:txEl>
                                          </p:spTgt>
                                        </p:tgtEl>
                                      </p:cBhvr>
                                    </p:animEffect>
                                    <p:animScale>
                                      <p:cBhvr>
                                        <p:cTn id="13" dur="250" autoRev="1" fill="hold"/>
                                        <p:tgtEl>
                                          <p:spTgt spid="5">
                                            <p:txEl>
                                              <p:pRg st="2" end="2"/>
                                            </p:txEl>
                                          </p:spTgt>
                                        </p:tgtEl>
                                      </p:cBhvr>
                                      <p:by x="105000" y="105000"/>
                                    </p:animScale>
                                  </p:childTnLst>
                                </p:cTn>
                              </p:par>
                              <p:par>
                                <p:cTn id="14" presetID="26" presetClass="emph" presetSubtype="0" fill="hold" nodeType="withEffect">
                                  <p:stCondLst>
                                    <p:cond delay="0"/>
                                  </p:stCondLst>
                                  <p:childTnLst>
                                    <p:animEffect transition="out" filter="fade">
                                      <p:cBhvr>
                                        <p:cTn id="15" dur="500" tmFilter="0, 0; .2, .5; .8, .5; 1, 0"/>
                                        <p:tgtEl>
                                          <p:spTgt spid="5">
                                            <p:txEl>
                                              <p:pRg st="3" end="3"/>
                                            </p:txEl>
                                          </p:spTgt>
                                        </p:tgtEl>
                                      </p:cBhvr>
                                    </p:animEffect>
                                    <p:animScale>
                                      <p:cBhvr>
                                        <p:cTn id="16" dur="250" autoRev="1" fill="hold"/>
                                        <p:tgtEl>
                                          <p:spTgt spid="5">
                                            <p:txEl>
                                              <p:pRg st="3" end="3"/>
                                            </p:txEl>
                                          </p:spTgt>
                                        </p:tgtEl>
                                      </p:cBhvr>
                                      <p:by x="105000" y="105000"/>
                                    </p:animScale>
                                  </p:childTnLst>
                                </p:cTn>
                              </p:par>
                              <p:par>
                                <p:cTn id="17" presetID="26" presetClass="emph" presetSubtype="0" fill="hold" nodeType="withEffect">
                                  <p:stCondLst>
                                    <p:cond delay="0"/>
                                  </p:stCondLst>
                                  <p:childTnLst>
                                    <p:animEffect transition="out" filter="fade">
                                      <p:cBhvr>
                                        <p:cTn id="18" dur="500" tmFilter="0, 0; .2, .5; .8, .5; 1, 0"/>
                                        <p:tgtEl>
                                          <p:spTgt spid="5">
                                            <p:txEl>
                                              <p:pRg st="4" end="4"/>
                                            </p:txEl>
                                          </p:spTgt>
                                        </p:tgtEl>
                                      </p:cBhvr>
                                    </p:animEffect>
                                    <p:animScale>
                                      <p:cBhvr>
                                        <p:cTn id="19" dur="250" autoRev="1" fill="hold"/>
                                        <p:tgtEl>
                                          <p:spTgt spid="5">
                                            <p:txEl>
                                              <p:pRg st="4" end="4"/>
                                            </p:txEl>
                                          </p:spTgt>
                                        </p:tgtEl>
                                      </p:cBhvr>
                                      <p:by x="105000" y="105000"/>
                                    </p:animScale>
                                  </p:childTnLst>
                                </p:cTn>
                              </p:par>
                              <p:par>
                                <p:cTn id="20" presetID="26" presetClass="emph" presetSubtype="0" fill="hold" nodeType="withEffect">
                                  <p:stCondLst>
                                    <p:cond delay="0"/>
                                  </p:stCondLst>
                                  <p:childTnLst>
                                    <p:animEffect transition="out" filter="fade">
                                      <p:cBhvr>
                                        <p:cTn id="21" dur="500" tmFilter="0, 0; .2, .5; .8, .5; 1, 0"/>
                                        <p:tgtEl>
                                          <p:spTgt spid="5">
                                            <p:txEl>
                                              <p:pRg st="5" end="5"/>
                                            </p:txEl>
                                          </p:spTgt>
                                        </p:tgtEl>
                                      </p:cBhvr>
                                    </p:animEffect>
                                    <p:animScale>
                                      <p:cBhvr>
                                        <p:cTn id="22" dur="250" autoRev="1" fill="hold"/>
                                        <p:tgtEl>
                                          <p:spTgt spid="5">
                                            <p:txEl>
                                              <p:pRg st="5" end="5"/>
                                            </p:txEl>
                                          </p:spTgt>
                                        </p:tgtEl>
                                      </p:cBhvr>
                                      <p:by x="105000" y="105000"/>
                                    </p:animScale>
                                  </p:childTnLst>
                                </p:cTn>
                              </p:par>
                              <p:par>
                                <p:cTn id="23" presetID="26" presetClass="emph" presetSubtype="0" fill="hold" nodeType="withEffect">
                                  <p:stCondLst>
                                    <p:cond delay="0"/>
                                  </p:stCondLst>
                                  <p:childTnLst>
                                    <p:animEffect transition="out" filter="fade">
                                      <p:cBhvr>
                                        <p:cTn id="24" dur="500" tmFilter="0, 0; .2, .5; .8, .5; 1, 0"/>
                                        <p:tgtEl>
                                          <p:spTgt spid="5">
                                            <p:txEl>
                                              <p:pRg st="6" end="6"/>
                                            </p:txEl>
                                          </p:spTgt>
                                        </p:tgtEl>
                                      </p:cBhvr>
                                    </p:animEffect>
                                    <p:animScale>
                                      <p:cBhvr>
                                        <p:cTn id="25" dur="250" autoRev="1" fill="hold"/>
                                        <p:tgtEl>
                                          <p:spTgt spid="5">
                                            <p:txEl>
                                              <p:pRg st="6" end="6"/>
                                            </p:txEl>
                                          </p:spTgt>
                                        </p:tgtEl>
                                      </p:cBhvr>
                                      <p:by x="105000" y="105000"/>
                                    </p:animScale>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ppt_x"/>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5" name="Title 4"/>
          <p:cNvSpPr>
            <a:spLocks noGrp="1"/>
          </p:cNvSpPr>
          <p:nvPr>
            <p:ph type="title"/>
          </p:nvPr>
        </p:nvSpPr>
        <p:spPr>
          <a:xfrm>
            <a:off x="1490546" y="499548"/>
            <a:ext cx="10515600" cy="962539"/>
          </a:xfrm>
        </p:spPr>
        <p:txBody>
          <a:bodyPr>
            <a:normAutofit/>
          </a:bodyPr>
          <a:lstStyle/>
          <a:p>
            <a:r>
              <a:rPr lang="fa-IR" dirty="0" smtClean="0"/>
              <a:t> </a:t>
            </a:r>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1767985741"/>
              </p:ext>
            </p:extLst>
          </p:nvPr>
        </p:nvGraphicFramePr>
        <p:xfrm>
          <a:off x="1153290" y="149819"/>
          <a:ext cx="10730193" cy="2792028"/>
        </p:xfrm>
        <a:graphic>
          <a:graphicData uri="http://schemas.openxmlformats.org/drawingml/2006/table">
            <a:tbl>
              <a:tblPr/>
              <a:tblGrid>
                <a:gridCol w="3576731"/>
                <a:gridCol w="3576731"/>
                <a:gridCol w="3576731"/>
              </a:tblGrid>
              <a:tr h="930676">
                <a:tc>
                  <a:txBody>
                    <a:bodyPr/>
                    <a:lstStyle/>
                    <a:p>
                      <a:pPr algn="r"/>
                      <a:r>
                        <a:rPr lang="fa-IR" sz="2400" dirty="0">
                          <a:solidFill>
                            <a:schemeClr val="accent2"/>
                          </a:solidFill>
                        </a:rPr>
                        <a:t>نیا را همی بود آیین و کیش</a:t>
                      </a:r>
                    </a:p>
                  </a:txBody>
                  <a:tcPr anchor="ctr">
                    <a:lnL>
                      <a:noFill/>
                    </a:lnL>
                    <a:lnR>
                      <a:noFill/>
                    </a:lnR>
                    <a:lnT>
                      <a:noFill/>
                    </a:lnT>
                    <a:lnB>
                      <a:noFill/>
                    </a:lnB>
                  </a:tcPr>
                </a:tc>
                <a:tc>
                  <a:txBody>
                    <a:bodyPr/>
                    <a:lstStyle/>
                    <a:p>
                      <a:pPr algn="r"/>
                      <a:endParaRPr lang="en-US" sz="2400" dirty="0">
                        <a:solidFill>
                          <a:schemeClr val="accent2"/>
                        </a:solidFill>
                        <a:effectLst/>
                      </a:endParaRPr>
                    </a:p>
                  </a:txBody>
                  <a:tcPr anchor="ctr">
                    <a:lnL>
                      <a:noFill/>
                    </a:lnL>
                    <a:lnR>
                      <a:noFill/>
                    </a:lnR>
                    <a:lnT>
                      <a:noFill/>
                    </a:lnT>
                    <a:lnB>
                      <a:noFill/>
                    </a:lnB>
                  </a:tcPr>
                </a:tc>
                <a:tc>
                  <a:txBody>
                    <a:bodyPr/>
                    <a:lstStyle/>
                    <a:p>
                      <a:pPr algn="r"/>
                      <a:r>
                        <a:rPr lang="fa-IR" sz="2400" dirty="0">
                          <a:solidFill>
                            <a:schemeClr val="accent2"/>
                          </a:solidFill>
                        </a:rPr>
                        <a:t>پرستیدن ایزدی بود پیش</a:t>
                      </a:r>
                    </a:p>
                  </a:txBody>
                  <a:tcPr anchor="ctr">
                    <a:lnL>
                      <a:noFill/>
                    </a:lnL>
                    <a:lnR>
                      <a:noFill/>
                    </a:lnR>
                    <a:lnT>
                      <a:noFill/>
                    </a:lnT>
                    <a:lnB>
                      <a:noFill/>
                    </a:lnB>
                  </a:tcPr>
                </a:tc>
              </a:tr>
              <a:tr h="930676">
                <a:tc>
                  <a:txBody>
                    <a:bodyPr/>
                    <a:lstStyle/>
                    <a:p>
                      <a:pPr algn="r"/>
                      <a:r>
                        <a:rPr lang="fa-IR" sz="2400" dirty="0">
                          <a:solidFill>
                            <a:schemeClr val="accent2"/>
                          </a:solidFill>
                        </a:rPr>
                        <a:t>نگویی که آتش‌پرستان بُدند</a:t>
                      </a:r>
                    </a:p>
                  </a:txBody>
                  <a:tcPr anchor="ctr">
                    <a:lnL>
                      <a:noFill/>
                    </a:lnL>
                    <a:lnR>
                      <a:noFill/>
                    </a:lnR>
                    <a:lnT>
                      <a:noFill/>
                    </a:lnT>
                    <a:lnB>
                      <a:noFill/>
                    </a:lnB>
                  </a:tcPr>
                </a:tc>
                <a:tc>
                  <a:txBody>
                    <a:bodyPr/>
                    <a:lstStyle/>
                    <a:p>
                      <a:pPr algn="r"/>
                      <a:endParaRPr lang="en-US" sz="2400" dirty="0">
                        <a:solidFill>
                          <a:schemeClr val="accent2"/>
                        </a:solidFill>
                        <a:effectLst/>
                      </a:endParaRPr>
                    </a:p>
                  </a:txBody>
                  <a:tcPr anchor="ctr">
                    <a:lnL>
                      <a:noFill/>
                    </a:lnL>
                    <a:lnR>
                      <a:noFill/>
                    </a:lnR>
                    <a:lnT>
                      <a:noFill/>
                    </a:lnT>
                    <a:lnB>
                      <a:noFill/>
                    </a:lnB>
                  </a:tcPr>
                </a:tc>
                <a:tc>
                  <a:txBody>
                    <a:bodyPr/>
                    <a:lstStyle/>
                    <a:p>
                      <a:pPr algn="r"/>
                      <a:r>
                        <a:rPr lang="fa-IR" sz="2400" dirty="0">
                          <a:solidFill>
                            <a:schemeClr val="accent2"/>
                          </a:solidFill>
                        </a:rPr>
                        <a:t>پرستندهٔ پاک یزدان بُدند</a:t>
                      </a:r>
                    </a:p>
                  </a:txBody>
                  <a:tcPr anchor="ctr">
                    <a:lnL>
                      <a:noFill/>
                    </a:lnL>
                    <a:lnR>
                      <a:noFill/>
                    </a:lnR>
                    <a:lnT>
                      <a:noFill/>
                    </a:lnT>
                    <a:lnB>
                      <a:noFill/>
                    </a:lnB>
                  </a:tcPr>
                </a:tc>
              </a:tr>
              <a:tr h="930676">
                <a:tc>
                  <a:txBody>
                    <a:bodyPr/>
                    <a:lstStyle/>
                    <a:p>
                      <a:pPr algn="r"/>
                      <a:r>
                        <a:rPr lang="fa-IR" sz="2400" dirty="0">
                          <a:solidFill>
                            <a:schemeClr val="accent2"/>
                          </a:solidFill>
                        </a:rPr>
                        <a:t>بدان گَه بُدی آتش خوبرنگ</a:t>
                      </a:r>
                    </a:p>
                  </a:txBody>
                  <a:tcPr anchor="ctr">
                    <a:lnL>
                      <a:noFill/>
                    </a:lnL>
                    <a:lnR>
                      <a:noFill/>
                    </a:lnR>
                    <a:lnT>
                      <a:noFill/>
                    </a:lnT>
                    <a:lnB>
                      <a:noFill/>
                    </a:lnB>
                  </a:tcPr>
                </a:tc>
                <a:tc>
                  <a:txBody>
                    <a:bodyPr/>
                    <a:lstStyle/>
                    <a:p>
                      <a:pPr algn="r"/>
                      <a:endParaRPr lang="en-US" sz="2400" dirty="0">
                        <a:solidFill>
                          <a:schemeClr val="accent2"/>
                        </a:solidFill>
                        <a:effectLst/>
                      </a:endParaRPr>
                    </a:p>
                  </a:txBody>
                  <a:tcPr anchor="ctr">
                    <a:lnL>
                      <a:noFill/>
                    </a:lnL>
                    <a:lnR>
                      <a:noFill/>
                    </a:lnR>
                    <a:lnT>
                      <a:noFill/>
                    </a:lnT>
                    <a:lnB>
                      <a:noFill/>
                    </a:lnB>
                  </a:tcPr>
                </a:tc>
                <a:tc>
                  <a:txBody>
                    <a:bodyPr/>
                    <a:lstStyle/>
                    <a:p>
                      <a:pPr algn="r"/>
                      <a:r>
                        <a:rPr lang="fa-IR" sz="2400" dirty="0">
                          <a:solidFill>
                            <a:schemeClr val="accent2"/>
                          </a:solidFill>
                        </a:rPr>
                        <a:t>چو مر تازیان راست محراب سنگ</a:t>
                      </a:r>
                    </a:p>
                  </a:txBody>
                  <a:tcPr anchor="ctr">
                    <a:lnL>
                      <a:noFill/>
                    </a:lnL>
                    <a:lnR>
                      <a:noFill/>
                    </a:lnR>
                    <a:lnT>
                      <a:noFill/>
                    </a:lnT>
                    <a:lnB>
                      <a:noFill/>
                    </a:lnB>
                  </a:tcPr>
                </a:tc>
              </a:tr>
            </a:tbl>
          </a:graphicData>
        </a:graphic>
      </p:graphicFrame>
      <p:sp>
        <p:nvSpPr>
          <p:cNvPr id="9" name="Rectangle 1"/>
          <p:cNvSpPr>
            <a:spLocks noChangeArrowheads="1"/>
          </p:cNvSpPr>
          <p:nvPr/>
        </p:nvSpPr>
        <p:spPr bwMode="auto">
          <a:xfrm>
            <a:off x="6748346" y="1462088"/>
            <a:ext cx="1008242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10" name="Rectangle 2"/>
          <p:cNvSpPr>
            <a:spLocks noChangeArrowheads="1"/>
          </p:cNvSpPr>
          <p:nvPr/>
        </p:nvSpPr>
        <p:spPr bwMode="auto">
          <a:xfrm>
            <a:off x="3307198" y="405002"/>
            <a:ext cx="848236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sz="2400" b="0" i="0" u="none" strike="noStrike" cap="none" normalizeH="0" baseline="0" dirty="0" smtClean="0">
                <a:ln>
                  <a:noFill/>
                </a:ln>
                <a:solidFill>
                  <a:schemeClr val="accent2"/>
                </a:solidFill>
                <a:effectLst/>
                <a:latin typeface="Arial" panose="020B0604020202020204" pitchFamily="34" charset="0"/>
                <a:cs typeface="Arial" panose="020B0604020202020204" pitchFamily="34" charset="0"/>
              </a:rPr>
              <a:t>فردوسی</a:t>
            </a:r>
            <a:r>
              <a:rPr kumimoji="0" lang="en-US" sz="2400" b="0" i="0" u="none" strike="noStrike" cap="none" normalizeH="0" baseline="0" dirty="0" smtClean="0">
                <a:ln>
                  <a:noFill/>
                </a:ln>
                <a:solidFill>
                  <a:schemeClr val="accent2"/>
                </a:solidFill>
                <a:effectLst/>
                <a:latin typeface="Arial" panose="020B0604020202020204" pitchFamily="34" charset="0"/>
              </a:rPr>
              <a:t> </a:t>
            </a:r>
            <a:r>
              <a:rPr kumimoji="0" lang="ar-SA" sz="2400" b="0" i="0" u="none" strike="noStrike" cap="none" normalizeH="0" baseline="0" dirty="0" smtClean="0">
                <a:ln>
                  <a:noFill/>
                </a:ln>
                <a:solidFill>
                  <a:schemeClr val="accent2"/>
                </a:solidFill>
                <a:effectLst/>
                <a:latin typeface="Arial" panose="020B0604020202020204" pitchFamily="34" charset="0"/>
                <a:cs typeface="Arial" panose="020B0604020202020204" pitchFamily="34" charset="0"/>
              </a:rPr>
              <a:t>در</a:t>
            </a:r>
            <a:r>
              <a:rPr kumimoji="0" lang="en-US" sz="2400" b="0" i="0" u="none" strike="noStrike" cap="none" normalizeH="0" baseline="0" dirty="0" smtClean="0">
                <a:ln>
                  <a:noFill/>
                </a:ln>
                <a:solidFill>
                  <a:schemeClr val="accent2"/>
                </a:solidFill>
                <a:effectLst/>
                <a:latin typeface="Arial" panose="020B0604020202020204" pitchFamily="34" charset="0"/>
              </a:rPr>
              <a:t> </a:t>
            </a:r>
            <a:r>
              <a:rPr kumimoji="0" lang="ar-SA" sz="2400" b="0" i="0" u="none" strike="noStrike" cap="none" normalizeH="0" baseline="0" dirty="0" smtClean="0">
                <a:ln>
                  <a:noFill/>
                </a:ln>
                <a:solidFill>
                  <a:schemeClr val="accent2"/>
                </a:solidFill>
                <a:effectLst/>
                <a:latin typeface="Arial" panose="020B0604020202020204" pitchFamily="34" charset="0"/>
                <a:cs typeface="Arial" panose="020B0604020202020204" pitchFamily="34" charset="0"/>
              </a:rPr>
              <a:t>شاهنامه</a:t>
            </a:r>
            <a:r>
              <a:rPr lang="fa-IR" sz="2400" dirty="0">
                <a:solidFill>
                  <a:schemeClr val="accent2"/>
                </a:solidFill>
                <a:latin typeface="Arial" panose="020B0604020202020204" pitchFamily="34" charset="0"/>
              </a:rPr>
              <a:t> </a:t>
            </a:r>
            <a:r>
              <a:rPr kumimoji="0" lang="ar-SA" sz="2400" b="0" i="0" u="none" strike="noStrike" cap="none" normalizeH="0" baseline="0" dirty="0" smtClean="0">
                <a:ln>
                  <a:noFill/>
                </a:ln>
                <a:solidFill>
                  <a:schemeClr val="accent2"/>
                </a:solidFill>
                <a:effectLst/>
                <a:latin typeface="Arial" panose="020B0604020202020204" pitchFamily="34" charset="0"/>
                <a:cs typeface="Arial" panose="020B0604020202020204" pitchFamily="34" charset="0"/>
              </a:rPr>
              <a:t>دربارهٔ باورمندی ایرانیان باستان به آتش چنین می‌گوید</a:t>
            </a:r>
            <a:r>
              <a:rPr kumimoji="0" lang="en-US" sz="2400" b="0" i="0" u="none" strike="noStrike" cap="none" normalizeH="0" baseline="0" dirty="0" smtClean="0">
                <a:ln>
                  <a:noFill/>
                </a:ln>
                <a:solidFill>
                  <a:schemeClr val="accent2"/>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accent2"/>
              </a:solidFill>
              <a:effectLst/>
              <a:latin typeface="Arial" panose="020B0604020202020204" pitchFamily="34" charset="0"/>
            </a:endParaRPr>
          </a:p>
        </p:txBody>
      </p:sp>
    </p:spTree>
    <p:extLst>
      <p:ext uri="{BB962C8B-B14F-4D97-AF65-F5344CB8AC3E}">
        <p14:creationId xmlns:p14="http://schemas.microsoft.com/office/powerpoint/2010/main" val="43570480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0"/>
                                        </p:tgtEl>
                                        <p:attrNameLst>
                                          <p:attrName>ppt_x</p:attrName>
                                        </p:attrNameLst>
                                      </p:cBhvr>
                                      <p:tavLst>
                                        <p:tav tm="0">
                                          <p:val>
                                            <p:strVal val="ppt_x"/>
                                          </p:val>
                                        </p:tav>
                                        <p:tav tm="100000">
                                          <p:val>
                                            <p:strVal val="ppt_x"/>
                                          </p:val>
                                        </p:tav>
                                      </p:tavLst>
                                    </p:anim>
                                    <p:anim calcmode="lin" valueType="num">
                                      <p:cBhvr additive="base">
                                        <p:cTn id="7" dur="500"/>
                                        <p:tgtEl>
                                          <p:spTgt spid="10"/>
                                        </p:tgtEl>
                                        <p:attrNameLst>
                                          <p:attrName>ppt_y</p:attrName>
                                        </p:attrNameLst>
                                      </p:cBhvr>
                                      <p:tavLst>
                                        <p:tav tm="0">
                                          <p:val>
                                            <p:strVal val="ppt_y"/>
                                          </p:val>
                                        </p:tav>
                                        <p:tav tm="100000">
                                          <p:val>
                                            <p:strVal val="1+ppt_h/2"/>
                                          </p:val>
                                        </p:tav>
                                      </p:tavLst>
                                    </p:anim>
                                    <p:set>
                                      <p:cBhvr>
                                        <p:cTn id="8" dur="1" fill="hold">
                                          <p:stCondLst>
                                            <p:cond delay="499"/>
                                          </p:stCondLst>
                                        </p:cTn>
                                        <p:tgtEl>
                                          <p:spTgt spid="10"/>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a:solidFill>
            <a:schemeClr val="accent2"/>
          </a:solidFill>
        </p:spPr>
        <p:txBody>
          <a:bodyPr/>
          <a:lstStyle/>
          <a:p>
            <a:r>
              <a:rPr lang="fa-IR" dirty="0" smtClean="0"/>
              <a:t> </a:t>
            </a:r>
            <a:endParaRPr lang="en-US" dirty="0"/>
          </a:p>
        </p:txBody>
      </p:sp>
      <p:sp>
        <p:nvSpPr>
          <p:cNvPr id="3" name="Content Placeholder 2"/>
          <p:cNvSpPr>
            <a:spLocks noGrp="1"/>
          </p:cNvSpPr>
          <p:nvPr>
            <p:ph idx="1"/>
          </p:nvPr>
        </p:nvSpPr>
        <p:spPr>
          <a:xfrm>
            <a:off x="204355" y="444327"/>
            <a:ext cx="7245926" cy="6600709"/>
          </a:xfrm>
        </p:spPr>
        <p:txBody>
          <a:bodyPr>
            <a:noAutofit/>
          </a:bodyPr>
          <a:lstStyle/>
          <a:p>
            <a:pPr marL="0" indent="0" algn="just" rtl="1">
              <a:buNone/>
            </a:pPr>
            <a:r>
              <a:rPr lang="en-US" sz="2000" dirty="0"/>
              <a:t> </a:t>
            </a:r>
            <a:r>
              <a:rPr lang="fa-IR" sz="2000" b="1" dirty="0"/>
              <a:t>انواع آتش :</a:t>
            </a:r>
            <a:endParaRPr lang="en-US" sz="2000" b="1" dirty="0"/>
          </a:p>
          <a:p>
            <a:pPr algn="just" rtl="1"/>
            <a:r>
              <a:rPr lang="fa-IR" sz="2000" dirty="0"/>
              <a:t>به باور ایرانیان انواع آتش بر ۷ نوع است: </a:t>
            </a:r>
          </a:p>
          <a:p>
            <a:pPr algn="just" rtl="1"/>
            <a:r>
              <a:rPr lang="fa-IR" sz="2000" dirty="0"/>
              <a:t>آتش عادی - که از سوختن انواع هیزم بوجود می‌آید و تولیدکننده نور و گرما و دود بصورت متداول خود است.</a:t>
            </a:r>
          </a:p>
          <a:p>
            <a:pPr algn="just" rtl="1"/>
            <a:r>
              <a:rPr lang="fa-IR" sz="2000" dirty="0"/>
              <a:t>آتش مقدس - که از سوختن چوبهای خوشبو و مقدس تولید می‌گردد و از هر گونه آلودگی حتی تنفس انسانهای همجوار مصون است. این آتش نباید هرگز خاموش شود.</a:t>
            </a:r>
          </a:p>
          <a:p>
            <a:pPr algn="just" rtl="1"/>
            <a:r>
              <a:rPr lang="fa-IR" sz="2000" dirty="0"/>
              <a:t>آتش ناپاک - که از سوختن انواع زباله‌ها و فضولات و اجساد تولید می‌گردد.</a:t>
            </a:r>
          </a:p>
          <a:p>
            <a:pPr algn="just" rtl="1"/>
            <a:r>
              <a:rPr lang="fa-IR" sz="2000" dirty="0"/>
              <a:t>آتش سبز - که در درون گیاهان به سوخت و ساز نباتی مشغول است. پس از مرگ گیاه (گیاه خشک) قابلیت سوختن همچنان در گیاه باقی است.</a:t>
            </a:r>
          </a:p>
          <a:p>
            <a:pPr algn="just" rtl="1"/>
            <a:r>
              <a:rPr lang="fa-IR" sz="2000" dirty="0"/>
              <a:t>آتش درون - که در درون موجودات زنده وجود دارد. ایشان را زنده نگه می‌دارد و موجب گرمای تن موجودات زنده است.</a:t>
            </a:r>
          </a:p>
          <a:p>
            <a:pPr algn="just" rtl="1"/>
            <a:r>
              <a:rPr lang="fa-IR" sz="2000" dirty="0"/>
              <a:t>آتش شیمیایی - که از فعل و انفعالات شیمیایی بوجود می‌آید و سوخت آن را ماده ای شیمیایی تشکیل می‌دهد.</a:t>
            </a:r>
          </a:p>
          <a:p>
            <a:pPr algn="just" rtl="1"/>
            <a:r>
              <a:rPr lang="fa-IR" sz="2000" dirty="0"/>
              <a:t>آتش اتم - که در نهاد هر ماده نهان است و همچنین به آتش خورشید نیز اشاره ای دارد.</a:t>
            </a:r>
          </a:p>
          <a:p>
            <a:pPr algn="just" rtl="1"/>
            <a:endParaRPr lang="en-US" sz="2000" dirty="0"/>
          </a:p>
          <a:p>
            <a:pPr algn="just" rtl="1"/>
            <a:endParaRPr lang="en-US" sz="20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4636" y="257291"/>
            <a:ext cx="4128654" cy="62094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7680278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3">
                                            <p:txEl>
                                              <p:pRg st="6" end="6"/>
                                            </p:txEl>
                                          </p:spTgt>
                                        </p:tgtEl>
                                        <p:attrNameLst>
                                          <p:attrName>style.visibility</p:attrName>
                                        </p:attrNameLst>
                                      </p:cBhvr>
                                      <p:to>
                                        <p:strVal val="visible"/>
                                      </p:to>
                                    </p:set>
                                    <p:anim calcmode="lin" valueType="num">
                                      <p:cBhvr additive="base">
                                        <p:cTn id="5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additive="base">
                                        <p:cTn id="56"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3">
                                            <p:txEl>
                                              <p:pRg st="8" end="8"/>
                                            </p:txEl>
                                          </p:spTgt>
                                        </p:tgtEl>
                                        <p:attrNameLst>
                                          <p:attrName>style.visibility</p:attrName>
                                        </p:attrNameLst>
                                      </p:cBhvr>
                                      <p:to>
                                        <p:strVal val="visible"/>
                                      </p:to>
                                    </p:set>
                                    <p:anim calcmode="lin" valueType="num">
                                      <p:cBhvr additive="base">
                                        <p:cTn id="62"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12192000" cy="6858000"/>
          </a:xfrm>
          <a:prstGeom prst="rect">
            <a:avLst/>
          </a:prstGeom>
          <a:solidFill>
            <a:schemeClr val="tx1"/>
          </a:solidFill>
        </p:spPr>
        <p:txBody>
          <a:bodyPr wrap="square" rtlCol="0">
            <a:spAutoFit/>
          </a:bodyPr>
          <a:lstStyle/>
          <a:p>
            <a:endParaRPr lang="en-US" dirty="0"/>
          </a:p>
        </p:txBody>
      </p:sp>
      <p:sp>
        <p:nvSpPr>
          <p:cNvPr id="6" name="Title 5"/>
          <p:cNvSpPr>
            <a:spLocks noGrp="1"/>
          </p:cNvSpPr>
          <p:nvPr>
            <p:ph type="title"/>
          </p:nvPr>
        </p:nvSpPr>
        <p:spPr>
          <a:xfrm>
            <a:off x="817418" y="767073"/>
            <a:ext cx="10515600" cy="1325563"/>
          </a:xfrm>
        </p:spPr>
        <p:txBody>
          <a:bodyPr/>
          <a:lstStyle/>
          <a:p>
            <a:r>
              <a:rPr lang="fa-IR" dirty="0" smtClean="0"/>
              <a:t> </a:t>
            </a:r>
            <a:endParaRPr lang="en-US" dirty="0"/>
          </a:p>
        </p:txBody>
      </p:sp>
      <p:sp>
        <p:nvSpPr>
          <p:cNvPr id="7" name="Title 1"/>
          <p:cNvSpPr txBox="1">
            <a:spLocks/>
          </p:cNvSpPr>
          <p:nvPr/>
        </p:nvSpPr>
        <p:spPr>
          <a:xfrm>
            <a:off x="1226128" y="93517"/>
            <a:ext cx="10515600" cy="643197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fa-IR" sz="2400" b="1" dirty="0" smtClean="0">
                <a:solidFill>
                  <a:schemeClr val="bg1"/>
                </a:solidFill>
              </a:rPr>
              <a:t>آتش‌سوزی</a:t>
            </a:r>
            <a:r>
              <a:rPr lang="fa-IR" sz="2400" dirty="0" smtClean="0">
                <a:solidFill>
                  <a:schemeClr val="bg1"/>
                </a:solidFill>
              </a:rPr>
              <a:t> یا </a:t>
            </a:r>
            <a:r>
              <a:rPr lang="fa-IR" sz="2400" b="1" dirty="0" smtClean="0">
                <a:solidFill>
                  <a:schemeClr val="bg1"/>
                </a:solidFill>
              </a:rPr>
              <a:t>حریق :</a:t>
            </a:r>
            <a:r>
              <a:rPr lang="fa-IR" sz="2400" dirty="0" smtClean="0">
                <a:solidFill>
                  <a:schemeClr val="bg1"/>
                </a:solidFill>
              </a:rPr>
              <a:t> یکی از قدیمی‌ترین بلایایی است که می‌تواند در زمانی کوتاه، دارایی و سلامتی افراد را به خطر اندازد. بنا به تعریف حریق عبارتست از سوختن مواد سوختنی یا آتشی ناخواسته و در لحظه وقوع از کنترل خارج شده که معمولاً با دود و حرارت و نور توأم است. آتش‌سوزی عبارت از آتشی است که از یک منبع حرارتی در لحظه وقوع کنترل ناپذیر (حادثه) سرچشمه گرفته، یا منبع حرارتی معین کنترل شده‌ای را ترک کرده و با نیروی حرارتی خود گسترش و توسعه یافته باشد. </a:t>
            </a:r>
          </a:p>
          <a:p>
            <a:pPr algn="r" rtl="1"/>
            <a:endParaRPr lang="fa-IR" sz="2400" dirty="0" smtClean="0">
              <a:solidFill>
                <a:schemeClr val="bg1"/>
              </a:solidFill>
            </a:endParaRPr>
          </a:p>
          <a:p>
            <a:pPr algn="r" rtl="1"/>
            <a:r>
              <a:rPr lang="fa-IR" sz="2400" dirty="0" smtClean="0">
                <a:solidFill>
                  <a:schemeClr val="bg1"/>
                </a:solidFill>
              </a:rPr>
              <a:t/>
            </a:r>
            <a:br>
              <a:rPr lang="fa-IR" sz="2400" dirty="0" smtClean="0">
                <a:solidFill>
                  <a:schemeClr val="bg1"/>
                </a:solidFill>
              </a:rPr>
            </a:br>
            <a:r>
              <a:rPr lang="fa-IR" sz="2400" b="1" dirty="0" smtClean="0">
                <a:solidFill>
                  <a:schemeClr val="bg1"/>
                </a:solidFill>
              </a:rPr>
              <a:t>خسارات : </a:t>
            </a:r>
            <a:r>
              <a:rPr lang="fa-IR" sz="2400" dirty="0" smtClean="0">
                <a:solidFill>
                  <a:schemeClr val="bg1"/>
                </a:solidFill>
              </a:rPr>
              <a:t>آتش‌سوزی در صورتی که به موقع مهار نشود،</a:t>
            </a:r>
          </a:p>
          <a:p>
            <a:pPr algn="r" rtl="1"/>
            <a:r>
              <a:rPr lang="fa-IR" sz="2400" dirty="0" smtClean="0">
                <a:solidFill>
                  <a:schemeClr val="bg1"/>
                </a:solidFill>
              </a:rPr>
              <a:t> موجب خسارات زیادی می‌گردد. گاه آتش‌سوزی، با سایر </a:t>
            </a:r>
          </a:p>
          <a:p>
            <a:pPr algn="r" rtl="1"/>
            <a:r>
              <a:rPr lang="fa-IR" sz="2400" dirty="0" smtClean="0">
                <a:solidFill>
                  <a:schemeClr val="bg1"/>
                </a:solidFill>
              </a:rPr>
              <a:t>حوادث طبیعی مثل زلزله همراه بوده یا بلافاصله پس از </a:t>
            </a:r>
          </a:p>
          <a:p>
            <a:pPr algn="r" rtl="1"/>
            <a:r>
              <a:rPr lang="fa-IR" sz="2400" dirty="0" smtClean="0">
                <a:solidFill>
                  <a:schemeClr val="bg1"/>
                </a:solidFill>
              </a:rPr>
              <a:t>آن‌ها رخ می‌دهد. در بسیاری از موارد، خسارات حریق </a:t>
            </a:r>
          </a:p>
          <a:p>
            <a:pPr algn="r" rtl="1"/>
            <a:r>
              <a:rPr lang="fa-IR" sz="2400" dirty="0" smtClean="0">
                <a:solidFill>
                  <a:schemeClr val="bg1"/>
                </a:solidFill>
              </a:rPr>
              <a:t>ثانویه، حتی بیش از خسارات حادثه اولیه بوجود آورنده </a:t>
            </a:r>
          </a:p>
          <a:p>
            <a:pPr algn="r" rtl="1"/>
            <a:r>
              <a:rPr lang="fa-IR" sz="2400" dirty="0" smtClean="0">
                <a:solidFill>
                  <a:schemeClr val="bg1"/>
                </a:solidFill>
              </a:rPr>
              <a:t>آن می‌باشد. </a:t>
            </a:r>
            <a:br>
              <a:rPr lang="fa-IR" sz="2400" dirty="0" smtClean="0">
                <a:solidFill>
                  <a:schemeClr val="bg1"/>
                </a:solidFill>
              </a:rPr>
            </a:br>
            <a:r>
              <a:rPr lang="fa-IR" sz="2400" dirty="0" smtClean="0">
                <a:solidFill>
                  <a:schemeClr val="bg1"/>
                </a:solidFill>
              </a:rPr>
              <a:t>طبق نتایج تحقیقات اتحادیه بیمه‌های آلمان (VdS)، در </a:t>
            </a:r>
          </a:p>
          <a:p>
            <a:pPr algn="r" rtl="1"/>
            <a:r>
              <a:rPr lang="fa-IR" sz="2400" dirty="0" smtClean="0">
                <a:solidFill>
                  <a:schemeClr val="bg1"/>
                </a:solidFill>
              </a:rPr>
              <a:t>بسیاری موارد عملیات اطفاء حریق بوسیله آب یا </a:t>
            </a:r>
          </a:p>
          <a:p>
            <a:pPr algn="r" rtl="1"/>
            <a:r>
              <a:rPr lang="fa-IR" sz="2400" dirty="0" smtClean="0">
                <a:solidFill>
                  <a:schemeClr val="bg1"/>
                </a:solidFill>
              </a:rPr>
              <a:t>کف‌های ویژه، در مقایسه با خود آتش‌سوزی، صدمات </a:t>
            </a:r>
          </a:p>
          <a:p>
            <a:pPr algn="r" rtl="1"/>
            <a:r>
              <a:rPr lang="fa-IR" sz="2400" dirty="0" smtClean="0">
                <a:solidFill>
                  <a:schemeClr val="bg1"/>
                </a:solidFill>
              </a:rPr>
              <a:t>بیشتری ایجاد می‌کند.</a:t>
            </a:r>
            <a:br>
              <a:rPr lang="fa-IR" sz="2400" dirty="0" smtClean="0">
                <a:solidFill>
                  <a:schemeClr val="bg1"/>
                </a:solidFill>
              </a:rPr>
            </a:br>
            <a:endParaRPr lang="en-US" sz="2400" dirty="0">
              <a:solidFill>
                <a:schemeClr val="bg1"/>
              </a:solidFill>
            </a:endParaRPr>
          </a:p>
        </p:txBody>
      </p:sp>
      <p:pic>
        <p:nvPicPr>
          <p:cNvPr id="9"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10800000" flipV="1">
            <a:off x="389674" y="2597727"/>
            <a:ext cx="5123761" cy="34226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1627355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14547"/>
            <a:ext cx="12192001" cy="6843453"/>
          </a:xfrm>
        </p:spPr>
      </p:pic>
      <p:sp>
        <p:nvSpPr>
          <p:cNvPr id="5" name="Title 4"/>
          <p:cNvSpPr>
            <a:spLocks noGrp="1"/>
          </p:cNvSpPr>
          <p:nvPr>
            <p:ph type="title"/>
          </p:nvPr>
        </p:nvSpPr>
        <p:spPr/>
        <p:txBody>
          <a:bodyPr/>
          <a:lstStyle/>
          <a:p>
            <a:r>
              <a:rPr lang="fa-IR" dirty="0" smtClean="0"/>
              <a:t> </a:t>
            </a:r>
            <a:endParaRPr lang="en-US" dirty="0"/>
          </a:p>
        </p:txBody>
      </p:sp>
      <p:sp>
        <p:nvSpPr>
          <p:cNvPr id="6" name="Title 1"/>
          <p:cNvSpPr txBox="1">
            <a:spLocks/>
          </p:cNvSpPr>
          <p:nvPr/>
        </p:nvSpPr>
        <p:spPr>
          <a:xfrm>
            <a:off x="3127663" y="1992658"/>
            <a:ext cx="5669972" cy="2887230"/>
          </a:xfrm>
          <a:prstGeom prst="rect">
            <a:avLst/>
          </a:prstGeom>
          <a:solidFill>
            <a:schemeClr val="tx1"/>
          </a:solidFill>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fa-IR" sz="2800" b="1" dirty="0" smtClean="0">
                <a:solidFill>
                  <a:schemeClr val="bg1"/>
                </a:solidFill>
              </a:rPr>
              <a:t>آتش سوزی های مشهور تاریخ</a:t>
            </a:r>
            <a:br>
              <a:rPr lang="fa-IR" sz="2800" b="1" dirty="0" smtClean="0">
                <a:solidFill>
                  <a:schemeClr val="bg1"/>
                </a:solidFill>
              </a:rPr>
            </a:br>
            <a:r>
              <a:rPr lang="fa-IR" sz="2800" dirty="0" smtClean="0">
                <a:solidFill>
                  <a:schemeClr val="bg1"/>
                </a:solidFill>
              </a:rPr>
              <a:t/>
            </a:r>
            <a:br>
              <a:rPr lang="fa-IR" sz="2800" dirty="0" smtClean="0">
                <a:solidFill>
                  <a:schemeClr val="bg1"/>
                </a:solidFill>
              </a:rPr>
            </a:br>
            <a:r>
              <a:rPr lang="fa-IR" sz="2800" dirty="0" smtClean="0">
                <a:solidFill>
                  <a:schemeClr val="bg1"/>
                </a:solidFill>
              </a:rPr>
              <a:t>آتش‌افروزی در تخت‌جمشید به دست اسکندر</a:t>
            </a:r>
            <a:br>
              <a:rPr lang="fa-IR" sz="2800" dirty="0" smtClean="0">
                <a:solidFill>
                  <a:schemeClr val="bg1"/>
                </a:solidFill>
              </a:rPr>
            </a:br>
            <a:r>
              <a:rPr lang="fa-IR" sz="2800" dirty="0" smtClean="0">
                <a:solidFill>
                  <a:schemeClr val="bg1"/>
                </a:solidFill>
              </a:rPr>
              <a:t>آتش‌سوزی بزرگ لندن</a:t>
            </a:r>
            <a:br>
              <a:rPr lang="fa-IR" sz="2800" dirty="0" smtClean="0">
                <a:solidFill>
                  <a:schemeClr val="bg1"/>
                </a:solidFill>
              </a:rPr>
            </a:br>
            <a:r>
              <a:rPr lang="fa-IR" sz="2800" dirty="0" smtClean="0">
                <a:solidFill>
                  <a:schemeClr val="bg1"/>
                </a:solidFill>
              </a:rPr>
              <a:t>آتش‌سوزی سینما رکس</a:t>
            </a:r>
            <a:br>
              <a:rPr lang="fa-IR" sz="2800" dirty="0" smtClean="0">
                <a:solidFill>
                  <a:schemeClr val="bg1"/>
                </a:solidFill>
              </a:rPr>
            </a:br>
            <a:r>
              <a:rPr lang="fa-IR" sz="2800" dirty="0" smtClean="0">
                <a:solidFill>
                  <a:schemeClr val="bg1"/>
                </a:solidFill>
              </a:rPr>
              <a:t>آتش‌سوزی ساختمان پلاسکو</a:t>
            </a:r>
            <a:br>
              <a:rPr lang="fa-IR" sz="2800" dirty="0" smtClean="0">
                <a:solidFill>
                  <a:schemeClr val="bg1"/>
                </a:solidFill>
              </a:rPr>
            </a:br>
            <a:r>
              <a:rPr lang="fa-IR" sz="2800" dirty="0" smtClean="0">
                <a:solidFill>
                  <a:schemeClr val="bg1"/>
                </a:solidFill>
              </a:rPr>
              <a:t>آتش سوزی برج گرنفل در لندن </a:t>
            </a:r>
            <a:br>
              <a:rPr lang="fa-IR" sz="2800" dirty="0" smtClean="0">
                <a:solidFill>
                  <a:schemeClr val="bg1"/>
                </a:solidFill>
              </a:rPr>
            </a:br>
            <a:endParaRPr lang="en-US" sz="2800" dirty="0">
              <a:solidFill>
                <a:schemeClr val="bg1"/>
              </a:solidFill>
            </a:endParaRPr>
          </a:p>
        </p:txBody>
      </p:sp>
    </p:spTree>
    <p:extLst>
      <p:ext uri="{BB962C8B-B14F-4D97-AF65-F5344CB8AC3E}">
        <p14:creationId xmlns:p14="http://schemas.microsoft.com/office/powerpoint/2010/main" val="25228211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12192000" cy="6858000"/>
          </a:xfrm>
          <a:prstGeom prst="rect">
            <a:avLst/>
          </a:prstGeom>
          <a:solidFill>
            <a:srgbClr val="EC2126"/>
          </a:solidFill>
        </p:spPr>
        <p:txBody>
          <a:bodyPr wrap="square" rtlCol="0">
            <a:spAutoFit/>
          </a:bodyPr>
          <a:lstStyle/>
          <a:p>
            <a:endParaRPr lang="en-US" dirty="0"/>
          </a:p>
        </p:txBody>
      </p:sp>
      <p:sp>
        <p:nvSpPr>
          <p:cNvPr id="6" name="Title 5"/>
          <p:cNvSpPr>
            <a:spLocks noGrp="1"/>
          </p:cNvSpPr>
          <p:nvPr>
            <p:ph type="title"/>
          </p:nvPr>
        </p:nvSpPr>
        <p:spPr/>
        <p:txBody>
          <a:bodyPr/>
          <a:lstStyle/>
          <a:p>
            <a:r>
              <a:rPr lang="fa-IR" dirty="0" smtClean="0"/>
              <a:t> </a:t>
            </a:r>
            <a:endParaRPr lang="en-US" dirty="0"/>
          </a:p>
        </p:txBody>
      </p:sp>
      <p:sp>
        <p:nvSpPr>
          <p:cNvPr id="7" name="Title 1"/>
          <p:cNvSpPr txBox="1">
            <a:spLocks/>
          </p:cNvSpPr>
          <p:nvPr/>
        </p:nvSpPr>
        <p:spPr>
          <a:xfrm>
            <a:off x="737754" y="256742"/>
            <a:ext cx="10938164" cy="286789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fa-IR" sz="2400" b="1" dirty="0" smtClean="0"/>
              <a:t>آتش‌نشانی</a:t>
            </a:r>
            <a:r>
              <a:rPr lang="fa-IR" sz="2400" dirty="0" smtClean="0"/>
              <a:t> یا </a:t>
            </a:r>
            <a:r>
              <a:rPr lang="fa-IR" sz="2400" b="1" dirty="0" smtClean="0"/>
              <a:t>اطفاء حریق</a:t>
            </a:r>
            <a:r>
              <a:rPr lang="fa-IR" sz="2400" dirty="0" smtClean="0"/>
              <a:t> مجموعه اقداماتی است که برای مقابله با آتش بوسیله خاموش کردن، کنترل یا هدایت آتش‌های ناخواسته انجام می‌گیرد. اهداف آتش‌نشانی حفاظت از سلامت افراد، جلوگیری از آسیب به اموال و حفاظت از محیط زیست است.</a:t>
            </a:r>
            <a:br>
              <a:rPr lang="fa-IR" sz="2400" dirty="0" smtClean="0"/>
            </a:br>
            <a:r>
              <a:rPr lang="fa-IR" sz="2400" dirty="0" smtClean="0"/>
              <a:t>آتش‌نشانی مهارتی بسیار فنی است که احتیاج به دوره‌های طولانی چه در زمینه‌های عمومی مانند مقابله با آتش و چه در زمینه‌های تخصصی مانند عملیات امداد و نجات دارد. به شخصی که به صورت تخصصی به مهارت‌های اطفاء حریق آشناست آتش‌نشان می‌گویند. در زمان قاجار به آتش‌نشانی "اطفائیه" و به آتش نشان نیز "اطفائیه چی" گفته می‌شده است‌.</a:t>
            </a:r>
            <a:br>
              <a:rPr lang="fa-IR" sz="2400" dirty="0" smtClean="0"/>
            </a:br>
            <a:endParaRPr lang="en-US" sz="2400" dirty="0"/>
          </a:p>
        </p:txBody>
      </p:sp>
      <p:pic>
        <p:nvPicPr>
          <p:cNvPr id="9"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2289" t="6158" r="2190" b="1895"/>
          <a:stretch/>
        </p:blipFill>
        <p:spPr>
          <a:xfrm>
            <a:off x="602672" y="2449079"/>
            <a:ext cx="3283527" cy="4263448"/>
          </a:xfr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7277" y="3517539"/>
            <a:ext cx="4903644" cy="28020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29636641"/>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sp>
        <p:nvSpPr>
          <p:cNvPr id="7" name="Content Placeholder 6"/>
          <p:cNvSpPr>
            <a:spLocks noGrp="1"/>
          </p:cNvSpPr>
          <p:nvPr>
            <p:ph idx="1"/>
          </p:nvPr>
        </p:nvSpPr>
        <p:spPr>
          <a:xfrm flipV="1">
            <a:off x="12352193" y="820882"/>
            <a:ext cx="352424" cy="651452"/>
          </a:xfrm>
        </p:spPr>
        <p:txBody>
          <a:bodyPr>
            <a:normAutofit fontScale="55000" lnSpcReduction="20000"/>
          </a:bodyPr>
          <a:lstStyle/>
          <a:p>
            <a:pPr marL="0" indent="0">
              <a:buNone/>
            </a:pPr>
            <a:r>
              <a:rPr lang="fa-IR" dirty="0"/>
              <a:t> </a:t>
            </a:r>
            <a:r>
              <a:rPr lang="fa-IR" dirty="0" smtClean="0"/>
              <a:t>    </a:t>
            </a:r>
            <a:endParaRPr lang="en-US" dirty="0"/>
          </a:p>
        </p:txBody>
      </p:sp>
      <p:sp>
        <p:nvSpPr>
          <p:cNvPr id="8" name="Rectangle 7"/>
          <p:cNvSpPr/>
          <p:nvPr/>
        </p:nvSpPr>
        <p:spPr>
          <a:xfrm>
            <a:off x="5676901" y="1117456"/>
            <a:ext cx="6096000" cy="2031325"/>
          </a:xfrm>
          <a:prstGeom prst="rect">
            <a:avLst/>
          </a:prstGeom>
        </p:spPr>
        <p:txBody>
          <a:bodyPr>
            <a:spAutoFit/>
          </a:bodyPr>
          <a:lstStyle/>
          <a:p>
            <a:pPr algn="r" rtl="1"/>
            <a:r>
              <a:rPr lang="fa-IR" b="1" dirty="0">
                <a:solidFill>
                  <a:schemeClr val="bg1"/>
                </a:solidFill>
              </a:rPr>
              <a:t>انواع آتش‌نشانی</a:t>
            </a:r>
            <a:br>
              <a:rPr lang="fa-IR" b="1" dirty="0">
                <a:solidFill>
                  <a:schemeClr val="bg1"/>
                </a:solidFill>
              </a:rPr>
            </a:br>
            <a:r>
              <a:rPr lang="fa-IR" dirty="0">
                <a:solidFill>
                  <a:schemeClr val="bg1"/>
                </a:solidFill>
              </a:rPr>
              <a:t>آتش نشانی بصورت کلی به دو نوع عامل (به انگلیسی: </a:t>
            </a:r>
            <a:r>
              <a:rPr lang="en-US" dirty="0">
                <a:solidFill>
                  <a:schemeClr val="bg1"/>
                </a:solidFill>
              </a:rPr>
              <a:t>Active</a:t>
            </a:r>
            <a:r>
              <a:rPr lang="fa-IR" dirty="0">
                <a:solidFill>
                  <a:schemeClr val="bg1"/>
                </a:solidFill>
              </a:rPr>
              <a:t>) و غیرعامل (به انگلیسی: </a:t>
            </a:r>
            <a:r>
              <a:rPr lang="en-US" dirty="0">
                <a:solidFill>
                  <a:schemeClr val="bg1"/>
                </a:solidFill>
              </a:rPr>
              <a:t>Passive</a:t>
            </a:r>
            <a:r>
              <a:rPr lang="fa-IR" dirty="0">
                <a:solidFill>
                  <a:schemeClr val="bg1"/>
                </a:solidFill>
              </a:rPr>
              <a:t>) تقسیم می‌شود. استفاده از مواد نسوز یا کندسوز در تجهیزات، استفاده از دیوارهای جداکننده در ساختمان‌ها یا بکاربردن مواد دیرذوب در بدنه مخازن از روش‌های غیرعامل آتش نشانی است.</a:t>
            </a:r>
            <a:br>
              <a:rPr lang="fa-IR" dirty="0">
                <a:solidFill>
                  <a:schemeClr val="bg1"/>
                </a:solidFill>
              </a:rPr>
            </a:br>
            <a:r>
              <a:rPr lang="fa-IR" dirty="0">
                <a:solidFill>
                  <a:schemeClr val="bg1"/>
                </a:solidFill>
              </a:rPr>
              <a:t/>
            </a:r>
            <a:br>
              <a:rPr lang="fa-IR" dirty="0">
                <a:solidFill>
                  <a:schemeClr val="bg1"/>
                </a:solidFill>
              </a:rPr>
            </a:br>
            <a:endParaRPr lang="en-US" dirty="0">
              <a:solidFill>
                <a:schemeClr val="bg1"/>
              </a:solidFill>
            </a:endParaRPr>
          </a:p>
        </p:txBody>
      </p:sp>
      <p:sp>
        <p:nvSpPr>
          <p:cNvPr id="9" name="Title 8"/>
          <p:cNvSpPr>
            <a:spLocks noGrp="1"/>
          </p:cNvSpPr>
          <p:nvPr>
            <p:ph type="title"/>
          </p:nvPr>
        </p:nvSpPr>
        <p:spPr/>
        <p:txBody>
          <a:bodyPr/>
          <a:lstStyle/>
          <a:p>
            <a:r>
              <a:rPr lang="fa-IR" dirty="0" smtClean="0"/>
              <a:t> </a:t>
            </a:r>
            <a:endParaRPr lang="en-US" dirty="0"/>
          </a:p>
        </p:txBody>
      </p:sp>
      <p:sp>
        <p:nvSpPr>
          <p:cNvPr id="10" name="Title 1"/>
          <p:cNvSpPr txBox="1">
            <a:spLocks/>
          </p:cNvSpPr>
          <p:nvPr/>
        </p:nvSpPr>
        <p:spPr>
          <a:xfrm flipH="1">
            <a:off x="4623956" y="1458093"/>
            <a:ext cx="7190508" cy="178021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fa-IR" sz="2000" b="1" dirty="0" smtClean="0">
                <a:solidFill>
                  <a:schemeClr val="bg1"/>
                </a:solidFill>
              </a:rPr>
              <a:t>روش‌های آتش‌نشانی</a:t>
            </a:r>
            <a:br>
              <a:rPr lang="fa-IR" sz="2000" b="1" dirty="0" smtClean="0">
                <a:solidFill>
                  <a:schemeClr val="bg1"/>
                </a:solidFill>
              </a:rPr>
            </a:br>
            <a:r>
              <a:rPr lang="fa-IR" sz="2000" dirty="0" smtClean="0">
                <a:solidFill>
                  <a:schemeClr val="bg1"/>
                </a:solidFill>
              </a:rPr>
              <a:t>روش‌های آتش نشانی بستگی به نوع آتش دارد. برای مقابله با آتش باید یکی یا بیشتر از عوامل اصلی مثلث آتش یعنی هوا، ماده سوختنی یا حرارت را کنترل کرد. همچنین می‌توان آتش‌نشانی یا اطفاء حریق را به دو گروه دستی و اتوماتیک تقسیم کرد؛ که در نوع اول یعنی دستی، عملیات آتش نشانی به صورت دستی و توسط افراد یا آتش نشانان صورت می‌پذیرد و در نوع دوم یعنی آتش نشانی اتوماتیک، این عملیات به صورت خودکار و بدون حضور عوامل انسانی صورت می‌پذیرد.</a:t>
            </a:r>
            <a:br>
              <a:rPr lang="fa-IR" sz="2000" dirty="0" smtClean="0">
                <a:solidFill>
                  <a:schemeClr val="bg1"/>
                </a:solidFill>
              </a:rPr>
            </a:br>
            <a:r>
              <a:rPr lang="fa-IR" sz="2000" dirty="0" smtClean="0">
                <a:solidFill>
                  <a:schemeClr val="bg1"/>
                </a:solidFill>
              </a:rPr>
              <a:t/>
            </a:r>
            <a:br>
              <a:rPr lang="fa-IR" sz="2000" dirty="0" smtClean="0">
                <a:solidFill>
                  <a:schemeClr val="bg1"/>
                </a:solidFill>
              </a:rPr>
            </a:br>
            <a:endParaRPr lang="en-US" sz="2000" dirty="0">
              <a:solidFill>
                <a:schemeClr val="bg1"/>
              </a:solidFill>
            </a:endParaRPr>
          </a:p>
        </p:txBody>
      </p:sp>
    </p:spTree>
    <p:extLst>
      <p:ext uri="{BB962C8B-B14F-4D97-AF65-F5344CB8AC3E}">
        <p14:creationId xmlns:p14="http://schemas.microsoft.com/office/powerpoint/2010/main" val="144593450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5355" y="1738023"/>
            <a:ext cx="2954482" cy="2418341"/>
          </a:xfrm>
        </p:spPr>
        <p:txBody>
          <a:bodyPr>
            <a:normAutofit/>
          </a:bodyPr>
          <a:lstStyle/>
          <a:p>
            <a:pPr marL="0" indent="0">
              <a:buNone/>
            </a:pPr>
            <a:r>
              <a:rPr lang="fa-IR" dirty="0" smtClean="0"/>
              <a:t> </a:t>
            </a:r>
            <a:endParaRPr lang="en-US" dirty="0"/>
          </a:p>
        </p:txBody>
      </p:sp>
      <p:sp>
        <p:nvSpPr>
          <p:cNvPr id="5" name="TextBox 4"/>
          <p:cNvSpPr txBox="1"/>
          <p:nvPr/>
        </p:nvSpPr>
        <p:spPr>
          <a:xfrm>
            <a:off x="0" y="0"/>
            <a:ext cx="12192000" cy="6858000"/>
          </a:xfrm>
          <a:prstGeom prst="rect">
            <a:avLst/>
          </a:prstGeom>
          <a:solidFill>
            <a:srgbClr val="B3A5B4"/>
          </a:solidFill>
        </p:spPr>
        <p:txBody>
          <a:bodyPr wrap="square" rtlCol="0">
            <a:spAutoFit/>
          </a:bodyPr>
          <a:lstStyle/>
          <a:p>
            <a:endParaRPr lang="en-US" dirty="0"/>
          </a:p>
        </p:txBody>
      </p:sp>
      <p:sp>
        <p:nvSpPr>
          <p:cNvPr id="6" name="Title 5"/>
          <p:cNvSpPr>
            <a:spLocks noGrp="1"/>
          </p:cNvSpPr>
          <p:nvPr>
            <p:ph type="title"/>
          </p:nvPr>
        </p:nvSpPr>
        <p:spPr/>
        <p:txBody>
          <a:bodyPr/>
          <a:lstStyle/>
          <a:p>
            <a:r>
              <a:rPr lang="fa-IR" dirty="0" smtClean="0"/>
              <a:t> </a:t>
            </a:r>
            <a:endParaRPr lang="en-US" dirty="0"/>
          </a:p>
        </p:txBody>
      </p:sp>
      <p:sp>
        <p:nvSpPr>
          <p:cNvPr id="7" name="Title 1"/>
          <p:cNvSpPr txBox="1">
            <a:spLocks/>
          </p:cNvSpPr>
          <p:nvPr/>
        </p:nvSpPr>
        <p:spPr>
          <a:xfrm>
            <a:off x="4904509" y="407916"/>
            <a:ext cx="6868391" cy="62642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fa-IR" sz="2000" dirty="0" smtClean="0"/>
              <a:t>آتش نشانی هوایی</a:t>
            </a:r>
            <a:br>
              <a:rPr lang="fa-IR" sz="2000" dirty="0" smtClean="0"/>
            </a:br>
            <a:r>
              <a:rPr lang="fa-IR" sz="2000" dirty="0" smtClean="0"/>
              <a:t>آتش‌نشانی هوایی گونه‌ای از عملیات مقابله با آتش است که در آن از مسیر هوا و هواگرد به منظور عملیات اطفاء آتش استفاده می‌شود. این گونه عملیات بیشتر در آتش‌سوزی‌های جنگل‌ها و مهار آتش‌سوزیهایی که در مناطقی که از راه‌های زمینی غیرقابل دسترسی هستند، انجام می‌شود. در این گونه عملیات از اقسام مختلف هواگرد که توانایی حمل مواد ضر آتش را دارند استفاده می‌شود ولی هواپیما و بالگرد دو گونه پر کاربرد در این گونه ماموریت‌ها به حساب می‌آیند.</a:t>
            </a:r>
            <a:br>
              <a:rPr lang="fa-IR" sz="2000" dirty="0" smtClean="0"/>
            </a:br>
            <a:r>
              <a:rPr lang="fa-IR" sz="2000" dirty="0" smtClean="0"/>
              <a:t>ایده هواپیماهای آتش‌نشان نیز به مانند ایده هواپیمای آب‌نشین به منظور کمک رسانی و اطفاء حریق در مناطقی مطرح شد که به شکل‌های گوناگون دسترسی به آنها مشکل است. ایالات متحده آمریکا نخستین پیشگام در این زمینه بود و با بهره‌گیری از الگوی بمب‌های ناپالم که برای اولین بار در جنگ جهانی دوم مورد استفاده قرار گرفته بود، به طراحی و ساخت </a:t>
            </a:r>
            <a:r>
              <a:rPr lang="fa-IR" sz="2000" i="1" dirty="0" smtClean="0"/>
              <a:t>بمب‌های آبی</a:t>
            </a:r>
            <a:r>
              <a:rPr lang="fa-IR" sz="2000" dirty="0" smtClean="0"/>
              <a:t> روی آوردند که بر روی محوطه دچار حریق شده پرتاب شود و باعث خاموش شدن آتش شود؛ ولی به دلیل عدم موفقیت این روش، گزینه دیگری مطرح شد که همانا استفاده از مخازن آب است که پس از پر شدن از آب یا مایعات ضد آتش، با استفاده از هواگرد بر روی محل آتش‌سوزی پاشیده می‌شود؛ که این روش موفقیت آمیز بوده و تا به امروز به عنوان روشی استاندارد برای اطفاء حریق هوایی به کار می‌رود.</a:t>
            </a:r>
            <a:br>
              <a:rPr lang="fa-IR" sz="2000" dirty="0" smtClean="0"/>
            </a:br>
            <a:endParaRPr lang="en-US" sz="2000"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2391" y="1234932"/>
            <a:ext cx="4192572" cy="4589462"/>
          </a:xfrm>
          <a:prstGeom prst="rect">
            <a:avLst/>
          </a:prstGeom>
        </p:spPr>
      </p:pic>
    </p:spTree>
    <p:extLst>
      <p:ext uri="{BB962C8B-B14F-4D97-AF65-F5344CB8AC3E}">
        <p14:creationId xmlns:p14="http://schemas.microsoft.com/office/powerpoint/2010/main" val="783650527"/>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8"/>
                                        </p:tgtEl>
                                        <p:attrNameLst>
                                          <p:attrName>r</p:attrName>
                                        </p:attrNameLst>
                                      </p:cBhvr>
                                    </p:animRot>
                                    <p:animRot by="-240000">
                                      <p:cBhvr>
                                        <p:cTn id="7" dur="200" fill="hold">
                                          <p:stCondLst>
                                            <p:cond delay="200"/>
                                          </p:stCondLst>
                                        </p:cTn>
                                        <p:tgtEl>
                                          <p:spTgt spid="8"/>
                                        </p:tgtEl>
                                        <p:attrNameLst>
                                          <p:attrName>r</p:attrName>
                                        </p:attrNameLst>
                                      </p:cBhvr>
                                    </p:animRot>
                                    <p:animRot by="240000">
                                      <p:cBhvr>
                                        <p:cTn id="8" dur="200" fill="hold">
                                          <p:stCondLst>
                                            <p:cond delay="400"/>
                                          </p:stCondLst>
                                        </p:cTn>
                                        <p:tgtEl>
                                          <p:spTgt spid="8"/>
                                        </p:tgtEl>
                                        <p:attrNameLst>
                                          <p:attrName>r</p:attrName>
                                        </p:attrNameLst>
                                      </p:cBhvr>
                                    </p:animRot>
                                    <p:animRot by="-240000">
                                      <p:cBhvr>
                                        <p:cTn id="9" dur="200" fill="hold">
                                          <p:stCondLst>
                                            <p:cond delay="600"/>
                                          </p:stCondLst>
                                        </p:cTn>
                                        <p:tgtEl>
                                          <p:spTgt spid="8"/>
                                        </p:tgtEl>
                                        <p:attrNameLst>
                                          <p:attrName>r</p:attrName>
                                        </p:attrNameLst>
                                      </p:cBhvr>
                                    </p:animRot>
                                    <p:animRot by="120000">
                                      <p:cBhvr>
                                        <p:cTn id="10" dur="200" fill="hold">
                                          <p:stCondLst>
                                            <p:cond delay="80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0" y="0"/>
            <a:ext cx="12192000" cy="6858000"/>
          </a:xfrm>
          <a:solidFill>
            <a:srgbClr val="EC2126"/>
          </a:solidFill>
        </p:spPr>
        <p:txBody>
          <a:bodyPr>
            <a:normAutofit/>
          </a:bodyPr>
          <a:lstStyle/>
          <a:p>
            <a:pPr algn="r"/>
            <a:r>
              <a:rPr lang="fa-IR" sz="2000" b="1" dirty="0" smtClean="0"/>
              <a:t/>
            </a:r>
            <a:br>
              <a:rPr lang="fa-IR" sz="2000" b="1" dirty="0" smtClean="0"/>
            </a:br>
            <a:r>
              <a:rPr lang="fa-IR" sz="2000" b="1" dirty="0"/>
              <a:t/>
            </a:r>
            <a:br>
              <a:rPr lang="fa-IR" sz="2000" b="1" dirty="0"/>
            </a:br>
            <a:r>
              <a:rPr lang="fa-IR" sz="2000" b="1" dirty="0" smtClean="0"/>
              <a:t/>
            </a:r>
            <a:br>
              <a:rPr lang="fa-IR" sz="2000" b="1" dirty="0" smtClean="0"/>
            </a:br>
            <a:r>
              <a:rPr lang="fa-IR" sz="2000" b="1" dirty="0"/>
              <a:t/>
            </a:r>
            <a:br>
              <a:rPr lang="fa-IR" sz="2000" b="1" dirty="0"/>
            </a:br>
            <a:r>
              <a:rPr lang="fa-IR" sz="2000" b="1" dirty="0" smtClean="0"/>
              <a:t/>
            </a:r>
            <a:br>
              <a:rPr lang="fa-IR" sz="2000" b="1" dirty="0" smtClean="0"/>
            </a:br>
            <a:endParaRPr lang="en-US" sz="2000" dirty="0"/>
          </a:p>
        </p:txBody>
      </p:sp>
      <p:sp>
        <p:nvSpPr>
          <p:cNvPr id="7" name="Title 1"/>
          <p:cNvSpPr txBox="1">
            <a:spLocks/>
          </p:cNvSpPr>
          <p:nvPr/>
        </p:nvSpPr>
        <p:spPr>
          <a:xfrm>
            <a:off x="1399309" y="-225812"/>
            <a:ext cx="10515600" cy="235879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fa-IR" sz="2000" b="1" dirty="0" smtClean="0"/>
              <a:t>مأمور آتش‌نشانی</a:t>
            </a:r>
            <a:r>
              <a:rPr lang="fa-IR" sz="2000" dirty="0" smtClean="0"/>
              <a:t> یا </a:t>
            </a:r>
            <a:r>
              <a:rPr lang="fa-IR" sz="2000" b="1" dirty="0" smtClean="0"/>
              <a:t>آتش‌نشان</a:t>
            </a:r>
            <a:r>
              <a:rPr lang="fa-IR" sz="2000" dirty="0" smtClean="0"/>
              <a:t> امدادگران آموزش دیده‌ای هستند که وظیفه‌ای اصلی آنها خاموش کردن آتش‌سوزی‌های خطرناک که اموال و غیرنظامی‌ها را تهدید می‌کنند و نجات دادن افراد آسیب دیده در تصادف‌ها، ساختمان فرو ریخته و حوادث است. با پیچیده شدن زندگی امروز، مامورهای آتش‌نشانی مهارت‌های بیشتری از جمله مهارت‌های پزشکی و اورژانسی را فرا می‌گیرند تا به یاری آسیب دیدگان بشتابند. </a:t>
            </a:r>
            <a:br>
              <a:rPr lang="fa-IR" sz="2000" dirty="0" smtClean="0"/>
            </a:br>
            <a:r>
              <a:rPr lang="fa-IR" sz="2000" dirty="0" smtClean="0"/>
              <a:t/>
            </a:r>
            <a:br>
              <a:rPr lang="fa-IR" sz="2000" dirty="0" smtClean="0"/>
            </a:br>
            <a:endParaRPr lang="en-US" sz="2000"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3647" y="1187694"/>
            <a:ext cx="6403771" cy="2287062"/>
          </a:xfrm>
          <a:prstGeom prst="rect">
            <a:avLst/>
          </a:prstGeom>
        </p:spPr>
      </p:pic>
      <p:sp>
        <p:nvSpPr>
          <p:cNvPr id="9" name="Content Placeholder 8"/>
          <p:cNvSpPr>
            <a:spLocks noGrp="1"/>
          </p:cNvSpPr>
          <p:nvPr>
            <p:ph idx="1"/>
          </p:nvPr>
        </p:nvSpPr>
        <p:spPr>
          <a:xfrm flipV="1">
            <a:off x="9060872" y="6176962"/>
            <a:ext cx="2292927" cy="223837"/>
          </a:xfrm>
        </p:spPr>
        <p:txBody>
          <a:bodyPr>
            <a:normAutofit fontScale="40000" lnSpcReduction="20000"/>
          </a:bodyPr>
          <a:lstStyle/>
          <a:p>
            <a:pPr marL="0" indent="0">
              <a:buNone/>
            </a:pPr>
            <a:r>
              <a:rPr lang="fa-IR" dirty="0" smtClean="0"/>
              <a:t> </a:t>
            </a:r>
            <a:endParaRPr lang="en-US" dirty="0"/>
          </a:p>
        </p:txBody>
      </p:sp>
      <p:pic>
        <p:nvPicPr>
          <p:cNvPr id="10" name="Content Placeholder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V="1">
            <a:off x="419656" y="3449840"/>
            <a:ext cx="2694476" cy="32393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TextBox 10"/>
          <p:cNvSpPr txBox="1"/>
          <p:nvPr/>
        </p:nvSpPr>
        <p:spPr>
          <a:xfrm>
            <a:off x="4249882" y="1281212"/>
            <a:ext cx="7665027" cy="5940088"/>
          </a:xfrm>
          <a:prstGeom prst="rect">
            <a:avLst/>
          </a:prstGeom>
          <a:noFill/>
        </p:spPr>
        <p:txBody>
          <a:bodyPr wrap="square" rtlCol="0">
            <a:spAutoFit/>
          </a:bodyPr>
          <a:lstStyle/>
          <a:p>
            <a:pPr algn="r" rtl="1"/>
            <a:r>
              <a:rPr lang="fa-IR" sz="2000" b="1" dirty="0"/>
              <a:t>تجهیزات :</a:t>
            </a:r>
            <a:r>
              <a:rPr lang="fa-IR" sz="2000" dirty="0"/>
              <a:t/>
            </a:r>
            <a:br>
              <a:rPr lang="fa-IR" sz="2000" dirty="0"/>
            </a:br>
            <a:r>
              <a:rPr lang="fa-IR" sz="2000" dirty="0"/>
              <a:t>ابزار دستی، مانند </a:t>
            </a:r>
            <a:br>
              <a:rPr lang="fa-IR" sz="2000" dirty="0"/>
            </a:br>
            <a:r>
              <a:rPr lang="fa-IR" sz="2000" dirty="0"/>
              <a:t>تخت سر و تبر انتخاب سر</a:t>
            </a:r>
            <a:br>
              <a:rPr lang="fa-IR" sz="2000" dirty="0"/>
            </a:br>
            <a:r>
              <a:rPr lang="fa-IR" sz="2000" dirty="0"/>
              <a:t>قطب پایک</a:t>
            </a:r>
            <a:br>
              <a:rPr lang="fa-IR" sz="2000" dirty="0"/>
            </a:br>
            <a:r>
              <a:rPr lang="fa-IR" sz="2000" dirty="0"/>
              <a:t>Halligan نوار</a:t>
            </a:r>
            <a:br>
              <a:rPr lang="fa-IR" sz="2000" dirty="0"/>
            </a:br>
            <a:r>
              <a:rPr lang="fa-IR" sz="2000" dirty="0"/>
              <a:t>چراغ قوه</a:t>
            </a:r>
            <a:br>
              <a:rPr lang="fa-IR" sz="2000" dirty="0"/>
            </a:br>
            <a:r>
              <a:rPr lang="fa-IR" sz="2000" dirty="0" smtClean="0"/>
              <a:t>آچار</a:t>
            </a:r>
            <a:r>
              <a:rPr lang="fa-IR" sz="2000" dirty="0"/>
              <a:t/>
            </a:r>
            <a:br>
              <a:rPr lang="fa-IR" sz="2000" dirty="0"/>
            </a:br>
            <a:r>
              <a:rPr lang="fa-IR" sz="2000" dirty="0"/>
              <a:t>ابزار نجات هیدرولیک از قبیل پخش، برش، و قوچ</a:t>
            </a:r>
            <a:br>
              <a:rPr lang="fa-IR" sz="2000" dirty="0"/>
            </a:br>
            <a:r>
              <a:rPr lang="fa-IR" sz="2000" dirty="0"/>
              <a:t>تجهیزات حفاظتی شخصی ("PPE") طراحی شده برای مقاومت در برابر آب و درجه حرارت بالا، مانند </a:t>
            </a:r>
            <a:br>
              <a:rPr lang="fa-IR" sz="2000" dirty="0"/>
            </a:br>
            <a:r>
              <a:rPr lang="fa-IR" sz="2000" dirty="0"/>
              <a:t>بانکر دنده، از جمله ژاکت مشارکت و شلوار</a:t>
            </a:r>
            <a:br>
              <a:rPr lang="fa-IR" sz="2000" dirty="0"/>
            </a:br>
            <a:r>
              <a:rPr lang="fa-IR" sz="2000" dirty="0"/>
              <a:t>تنفس خود شامل دستگاه (SCBA)</a:t>
            </a:r>
            <a:br>
              <a:rPr lang="fa-IR" sz="2000" dirty="0"/>
            </a:br>
            <a:r>
              <a:rPr lang="fa-IR" sz="2000" dirty="0"/>
              <a:t>کلاه، ماسک صورت و / یا گیر، بالا رفتن از کلاه</a:t>
            </a:r>
            <a:br>
              <a:rPr lang="fa-IR" sz="2000" dirty="0"/>
            </a:br>
            <a:r>
              <a:rPr lang="fa-IR" sz="2000" dirty="0"/>
              <a:t>کفش ایمنی، دستکش، و نومکس و هودهای فلش کربن</a:t>
            </a:r>
            <a:br>
              <a:rPr lang="fa-IR" sz="2000" dirty="0"/>
            </a:br>
            <a:r>
              <a:rPr lang="fa-IR" sz="2000" dirty="0"/>
              <a:t>سیستم ایمنی هشدار شخصی (PASS) دستگاه</a:t>
            </a:r>
            <a:br>
              <a:rPr lang="fa-IR" sz="2000" dirty="0"/>
            </a:br>
            <a:r>
              <a:rPr lang="fa-IR" sz="2000" dirty="0"/>
              <a:t>رادیو دستی، پیجر، یا سایر دستگاه‌های ارتباط</a:t>
            </a:r>
            <a:br>
              <a:rPr lang="fa-IR" sz="2000" dirty="0"/>
            </a:br>
            <a:r>
              <a:rPr lang="fa-IR" sz="2000" dirty="0"/>
              <a:t>دوربین تصویربرداری حرارتی</a:t>
            </a:r>
            <a:br>
              <a:rPr lang="fa-IR" sz="2000" dirty="0"/>
            </a:br>
            <a:r>
              <a:rPr lang="fa-IR" sz="2000" dirty="0"/>
              <a:t>متر گاز</a:t>
            </a:r>
            <a:br>
              <a:rPr lang="fa-IR" sz="2000" dirty="0"/>
            </a:br>
            <a:endParaRPr lang="en-US" sz="2000" dirty="0"/>
          </a:p>
        </p:txBody>
      </p:sp>
    </p:spTree>
    <p:extLst>
      <p:ext uri="{BB962C8B-B14F-4D97-AF65-F5344CB8AC3E}">
        <p14:creationId xmlns:p14="http://schemas.microsoft.com/office/powerpoint/2010/main" val="1697384583"/>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  </a:t>
            </a:r>
            <a:endParaRPr lang="en-US" dirty="0"/>
          </a:p>
        </p:txBody>
      </p:sp>
      <p:pic>
        <p:nvPicPr>
          <p:cNvPr id="4" name="Content Placeholder 3"/>
          <p:cNvPicPr>
            <a:picLocks noGrp="1"/>
          </p:cNvPicPr>
          <p:nvPr>
            <p:ph idx="1"/>
          </p:nvPr>
        </p:nvPicPr>
        <p:blipFill rotWithShape="1">
          <a:blip r:embed="rId2"/>
          <a:srcRect l="19892" t="13185" r="12387" b="7377"/>
          <a:stretch/>
        </p:blipFill>
        <p:spPr bwMode="auto">
          <a:xfrm>
            <a:off x="0" y="1"/>
            <a:ext cx="12192000" cy="6858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8773009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1188"/>
            <a:ext cx="12192000" cy="6856812"/>
          </a:xfrm>
        </p:spPr>
      </p:pic>
      <p:sp>
        <p:nvSpPr>
          <p:cNvPr id="5" name="TextBox 4"/>
          <p:cNvSpPr txBox="1"/>
          <p:nvPr/>
        </p:nvSpPr>
        <p:spPr>
          <a:xfrm>
            <a:off x="3938154" y="2054625"/>
            <a:ext cx="1932710" cy="3477875"/>
          </a:xfrm>
          <a:prstGeom prst="rect">
            <a:avLst/>
          </a:prstGeom>
          <a:noFill/>
        </p:spPr>
        <p:txBody>
          <a:bodyPr wrap="square" rtlCol="0">
            <a:spAutoFit/>
          </a:bodyPr>
          <a:lstStyle/>
          <a:p>
            <a:pPr algn="r" rtl="1"/>
            <a:r>
              <a:rPr lang="fa-IR" sz="2000" dirty="0" smtClean="0">
                <a:solidFill>
                  <a:schemeClr val="bg1"/>
                </a:solidFill>
              </a:rPr>
              <a:t>به یاد تمام شهیدان آتش نشان این سرزمین که همچو فرشتگانی عاشق آتش؛ خود را به آغوش گرم آتش سپردند وجان خود را فدای نجات جان ما کردند. </a:t>
            </a:r>
          </a:p>
          <a:p>
            <a:pPr algn="r" rtl="1"/>
            <a:r>
              <a:rPr lang="fa-IR" sz="4000" dirty="0" smtClean="0">
                <a:solidFill>
                  <a:schemeClr val="bg1"/>
                </a:solidFill>
              </a:rPr>
              <a:t>پایان</a:t>
            </a:r>
            <a:endParaRPr lang="en-US" sz="4000" dirty="0">
              <a:solidFill>
                <a:schemeClr val="bg1"/>
              </a:solidFill>
            </a:endParaRPr>
          </a:p>
        </p:txBody>
      </p:sp>
    </p:spTree>
    <p:extLst>
      <p:ext uri="{BB962C8B-B14F-4D97-AF65-F5344CB8AC3E}">
        <p14:creationId xmlns:p14="http://schemas.microsoft.com/office/powerpoint/2010/main" val="10910363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4"/>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121</TotalTime>
  <Words>898</Words>
  <Application>Microsoft Office PowerPoint</Application>
  <PresentationFormat>Widescreen</PresentationFormat>
  <Paragraphs>65</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Times New Roman</vt:lpstr>
      <vt:lpstr>Office Theme</vt:lpstr>
      <vt:lpstr>PowerPoint Presentation</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1</dc:creator>
  <cp:lastModifiedBy>1</cp:lastModifiedBy>
  <cp:revision>23</cp:revision>
  <dcterms:created xsi:type="dcterms:W3CDTF">2017-12-04T14:52:04Z</dcterms:created>
  <dcterms:modified xsi:type="dcterms:W3CDTF">2017-12-04T16:56:59Z</dcterms:modified>
</cp:coreProperties>
</file>