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6" r:id="rId2"/>
    <p:sldId id="257" r:id="rId3"/>
    <p:sldId id="259" r:id="rId4"/>
    <p:sldId id="260" r:id="rId5"/>
    <p:sldId id="261" r:id="rId6"/>
    <p:sldId id="262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6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40FAAF40-60AC-437F-8492-A77F0088C1A4}" type="datetimeFigureOut">
              <a:rPr lang="en-US" smtClean="0"/>
              <a:pPr/>
              <a:t>12/24/2017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930082C-699D-4E0F-8E40-9E9610253C64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teerex.ir/110/%D8%AC%D9%86%DA%AF-%D9%86%D8%B1%D9%85-%DA%86%DB%8C%D8%B3%D8%AA-%D8%AA%D8%AD%D9%82%DB%8C%D9%82-%D8%AF%D8%B1-%D9%85%D9%88%D8%B1%D8%AF-%D8%AC%D9%86%DA%AF-%D9%86%D8%B1%D9%85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prs-AF" dirty="0" smtClean="0"/>
              <a:t>جنگ نرم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prs-AF" dirty="0" smtClean="0"/>
              <a:t>درس دفاعی   مايده قربانی</a:t>
            </a:r>
            <a:endParaRPr lang="en-US" dirty="0"/>
          </a:p>
        </p:txBody>
      </p:sp>
      <p:pic>
        <p:nvPicPr>
          <p:cNvPr id="6146" name="Picture 2" descr="See the source imag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390899"/>
            <a:ext cx="5486400" cy="3467100"/>
          </a:xfrm>
          <a:prstGeom prst="rect">
            <a:avLst/>
          </a:prstGeom>
          <a:noFill/>
        </p:spPr>
      </p:pic>
    </p:spTree>
  </p:cSld>
  <p:clrMapOvr>
    <a:masterClrMapping/>
  </p:clrMapOvr>
  <p:transition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rs-AF" dirty="0" smtClean="0"/>
              <a:t>جنگ نرم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35480"/>
            <a:ext cx="8229600" cy="4617720"/>
          </a:xfrm>
        </p:spPr>
        <p:txBody>
          <a:bodyPr>
            <a:normAutofit/>
          </a:bodyPr>
          <a:lstStyle/>
          <a:p>
            <a:r>
              <a:rPr lang="prs-AF" sz="2800" dirty="0" smtClean="0"/>
              <a:t>امروزه جنگ ها شکل های مختلفی به خود گرفته اند از جمله </a:t>
            </a:r>
            <a:r>
              <a:rPr lang="prs-AF" sz="2800" dirty="0" smtClean="0">
                <a:hlinkClick r:id="rId2"/>
              </a:rPr>
              <a:t>جنگ نرم</a:t>
            </a:r>
            <a:r>
              <a:rPr lang="prs-AF" sz="2800" dirty="0" smtClean="0"/>
              <a:t> که شامل اقدامات روانی و تبلیغاتی می شود که هدف آن جامعه یا گروه خاصی است و عمده تفاوت آن با جنگ سخت عدم استفاده از سلاح های نظامی می باشد زیرا در جنگ نرم از سلاح های تبلیغاتی استفاده می شود. </a:t>
            </a:r>
            <a:endParaRPr lang="en-US" sz="28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4389120"/>
          </a:xfrm>
        </p:spPr>
        <p:txBody>
          <a:bodyPr>
            <a:normAutofit fontScale="92500" lnSpcReduction="20000"/>
          </a:bodyPr>
          <a:lstStyle/>
          <a:p>
            <a:pPr rtl="1"/>
            <a:r>
              <a:rPr lang="prs-AF" b="1" dirty="0" smtClean="0"/>
              <a:t>حجاب هم یکی از اهداف جدی و مهم است که دشمن در جنگ نرم به شدت برعلیه آن اقدام میکند . زیرا حجاب بدلیل تاثیر و نقش مهم آن در حفظ سلامت جوامع اسلامی بعنوان یک نماد ظاهر و آشکار و یک سلاح قدرتمند اسلام است .</a:t>
            </a:r>
          </a:p>
          <a:p>
            <a:pPr rtl="1"/>
            <a:r>
              <a:rPr lang="prs-AF" b="1" dirty="0" smtClean="0"/>
              <a:t>البته باید اقرار کنیم که بدلیل حاکمیت دولتهای غیر اسلامی ، دشمن در طول تاریخ حملات زیادی به حجاب داشته و نتایج مهمی را هم کسب کرده است اما در طول انقلاب اسلامی ایران علیرغم اینکه حکومت رسماً از اعتقادات و ارزشهای اسلامی دفاع میکند ولی به دلیل سستی و کوتاهی بعضی از مسولین فرهنگی و همچنین بی تفاوتی عمومی مردم در انجام وظیفه واجب ” امر به معروف و نهی از منکر “، تهاجم نرم دشمن به این بخش از اعتقادات اساسی و اسلامی ، متاسفانه به پیروزی های بزرگی دست یافته است .</a:t>
            </a:r>
          </a:p>
          <a:p>
            <a:pPr rtl="1"/>
            <a:r>
              <a:rPr lang="prs-AF" b="1" dirty="0" smtClean="0"/>
              <a:t>این پیروزی دشمنان در جامعه اسلامی به وضوح قابل مشاهده است ، نمونه آنها وضع ظاهری خانمها در کوچه و خیابانها ، در مجالس جشن و عروسیها و حتی مجالس ختم و عزاداریها و…. است </a:t>
            </a:r>
          </a:p>
          <a:p>
            <a:endParaRPr lang="en-US" dirty="0"/>
          </a:p>
        </p:txBody>
      </p:sp>
    </p:spTree>
  </p:cSld>
  <p:clrMapOvr>
    <a:masterClrMapping/>
  </p:clrMapOvr>
  <p:transition>
    <p:diamond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prs-AF" dirty="0" smtClean="0"/>
              <a:t>جنگ نرم با پشتوانه قدرت نرم انجام مي گيرد.</a:t>
            </a:r>
            <a:br>
              <a:rPr lang="prs-AF" dirty="0" smtClean="0"/>
            </a:br>
            <a:r>
              <a:rPr lang="prs-AF" dirty="0" smtClean="0"/>
              <a:t>بنابراين تمامي ابزارهاي حامل قدرت نرم را بايد به عنوان ابزارهاي جنگ نرم مورد توجه و شناسايي قرار داد. اين ابزارها انتقال دهنده پيام ها با اهداف خاص هستند.</a:t>
            </a:r>
            <a:br>
              <a:rPr lang="prs-AF" dirty="0" smtClean="0"/>
            </a:br>
            <a:r>
              <a:rPr lang="prs-AF" dirty="0" smtClean="0"/>
              <a:t>در عصر ارتباطات با تنوع ابزاري براي انتقال پيام از يك نقطه به نقطه ديگر هستيم.</a:t>
            </a:r>
            <a:br>
              <a:rPr lang="prs-AF" dirty="0" smtClean="0"/>
            </a:br>
            <a:r>
              <a:rPr lang="prs-AF" dirty="0" smtClean="0"/>
              <a:t>رسانه ها شامل راديو، تلويزيون و مطبوعات، عرصه هاي هنر شامل سينما، تئاتر، نقاشي، گرافيك و موسيقي، انواع سازمان هاي مردم نهاد و شبكه هاي انساني در زمره ابزار جنگ نرم به شمار مي‏آيند.</a:t>
            </a:r>
            <a:br>
              <a:rPr lang="prs-AF" dirty="0" smtClean="0"/>
            </a:br>
            <a:r>
              <a:rPr lang="prs-AF" dirty="0" smtClean="0"/>
              <a:t/>
            </a:r>
            <a:br>
              <a:rPr lang="prs-AF" dirty="0" smtClean="0"/>
            </a:br>
            <a:r>
              <a:rPr lang="prs-AF" dirty="0" smtClean="0"/>
              <a:t>با توجه به اينكه در جنگ نرم از ابزار مختلفي استفاده مي شود مي توان گفت كه به همان نسبت نيز گروه هاي مختلفي را مورد هدف و مبارزه قرار مي دهد.</a:t>
            </a:r>
            <a:br>
              <a:rPr lang="prs-AF" dirty="0" smtClean="0"/>
            </a:br>
            <a:endParaRPr lang="en-US" dirty="0"/>
          </a:p>
        </p:txBody>
      </p:sp>
    </p:spTree>
  </p:cSld>
  <p:clrMapOvr>
    <a:masterClrMapping/>
  </p:clrMapOvr>
  <p:transition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rs-AF" dirty="0" smtClean="0"/>
              <a:t>برخی راه‏های مقابله با جنگ نرم</a:t>
            </a:r>
            <a:br>
              <a:rPr lang="prs-AF" dirty="0" smtClean="0"/>
            </a:br>
            <a:r>
              <a:rPr lang="prs-AF" dirty="0" smtClean="0"/>
              <a:t/>
            </a:r>
            <a:br>
              <a:rPr lang="prs-AF" dirty="0" smtClean="0"/>
            </a:br>
            <a:r>
              <a:rPr lang="prs-AF" dirty="0" smtClean="0"/>
              <a:t>1. گسترش دامنه و شمول فعاليت‏هاي فرهنگي.</a:t>
            </a:r>
            <a:br>
              <a:rPr lang="prs-AF" dirty="0" smtClean="0"/>
            </a:br>
            <a:r>
              <a:rPr lang="prs-AF" dirty="0" smtClean="0"/>
              <a:t/>
            </a:r>
            <a:br>
              <a:rPr lang="prs-AF" dirty="0" smtClean="0"/>
            </a:br>
            <a:r>
              <a:rPr lang="prs-AF" dirty="0" smtClean="0"/>
              <a:t>2. افزايش محصولات فرهنگي تأثيرگذار بر جامعه و جوانان.</a:t>
            </a:r>
            <a:br>
              <a:rPr lang="prs-AF" dirty="0" smtClean="0"/>
            </a:br>
            <a:r>
              <a:rPr lang="prs-AF" dirty="0" smtClean="0"/>
              <a:t/>
            </a:r>
            <a:br>
              <a:rPr lang="prs-AF" dirty="0" smtClean="0"/>
            </a:br>
            <a:r>
              <a:rPr lang="prs-AF" dirty="0" smtClean="0"/>
              <a:t>3. ایجاد راه‏های مشروع برای ارضاء نیازهای مردم.</a:t>
            </a:r>
            <a:br>
              <a:rPr lang="prs-AF" dirty="0" smtClean="0"/>
            </a:br>
            <a:r>
              <a:rPr lang="prs-AF" dirty="0" smtClean="0"/>
              <a:t/>
            </a:r>
            <a:br>
              <a:rPr lang="prs-AF" dirty="0" smtClean="0"/>
            </a:br>
            <a:r>
              <a:rPr lang="prs-AF" dirty="0" smtClean="0"/>
              <a:t>4. استفاده از ديپلماسي عمومي.</a:t>
            </a:r>
            <a:br>
              <a:rPr lang="prs-AF" dirty="0" smtClean="0"/>
            </a:br>
            <a:endParaRPr lang="en-US" dirty="0"/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3800" y="3124200"/>
            <a:ext cx="4953000" cy="32004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prs-AF" sz="4800" dirty="0" smtClean="0"/>
              <a:t>پایان</a:t>
            </a:r>
            <a:endParaRPr lang="en-US" sz="4800" dirty="0" smtClean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Oriel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66</TotalTime>
  <Words>220</Words>
  <Application>Microsoft Office PowerPoint</Application>
  <PresentationFormat>On-screen Show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Flow</vt:lpstr>
      <vt:lpstr>جنگ نرم</vt:lpstr>
      <vt:lpstr>جنگ نرم</vt:lpstr>
      <vt:lpstr>Slide 3</vt:lpstr>
      <vt:lpstr>Slide 4</vt:lpstr>
      <vt:lpstr>Slide 5</vt:lpstr>
      <vt:lpstr>Slide 6</vt:lpstr>
    </vt:vector>
  </TitlesOfParts>
  <Company>Abolfazl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Ehsan</dc:creator>
  <cp:lastModifiedBy>Ehsan</cp:lastModifiedBy>
  <cp:revision>7</cp:revision>
  <dcterms:created xsi:type="dcterms:W3CDTF">2017-12-16T15:13:30Z</dcterms:created>
  <dcterms:modified xsi:type="dcterms:W3CDTF">2017-12-24T20:58:25Z</dcterms:modified>
</cp:coreProperties>
</file>